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aleway"/>
      <p:regular r:id="rId54"/>
      <p:bold r:id="rId55"/>
      <p:italic r:id="rId56"/>
      <p:boldItalic r:id="rId57"/>
    </p:embeddedFont>
    <p:embeddedFont>
      <p:font typeface="Lato"/>
      <p:regular r:id="rId58"/>
      <p:bold r:id="rId59"/>
      <p:italic r:id="rId60"/>
      <p:boldItalic r:id="rId61"/>
    </p:embeddedFont>
    <p:embeddedFont>
      <p:font typeface="Comfortaa"/>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omfortaa-regular.fntdata"/><Relationship Id="rId61" Type="http://schemas.openxmlformats.org/officeDocument/2006/relationships/font" Target="fonts/Lato-boldItalic.fntdata"/><Relationship Id="rId20" Type="http://schemas.openxmlformats.org/officeDocument/2006/relationships/slide" Target="slides/slide14.xml"/><Relationship Id="rId63" Type="http://schemas.openxmlformats.org/officeDocument/2006/relationships/font" Target="fonts/Comfortaa-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bold.fntdata"/><Relationship Id="rId10" Type="http://schemas.openxmlformats.org/officeDocument/2006/relationships/slide" Target="slides/slide4.xml"/><Relationship Id="rId54" Type="http://schemas.openxmlformats.org/officeDocument/2006/relationships/font" Target="fonts/Raleway-regular.fntdata"/><Relationship Id="rId13" Type="http://schemas.openxmlformats.org/officeDocument/2006/relationships/slide" Target="slides/slide7.xml"/><Relationship Id="rId57" Type="http://schemas.openxmlformats.org/officeDocument/2006/relationships/font" Target="fonts/Raleway-boldItalic.fntdata"/><Relationship Id="rId12" Type="http://schemas.openxmlformats.org/officeDocument/2006/relationships/slide" Target="slides/slide6.xml"/><Relationship Id="rId56" Type="http://schemas.openxmlformats.org/officeDocument/2006/relationships/font" Target="fonts/Raleway-italic.fntdata"/><Relationship Id="rId15" Type="http://schemas.openxmlformats.org/officeDocument/2006/relationships/slide" Target="slides/slide9.xml"/><Relationship Id="rId59" Type="http://schemas.openxmlformats.org/officeDocument/2006/relationships/font" Target="fonts/Lato-bold.fntdata"/><Relationship Id="rId14" Type="http://schemas.openxmlformats.org/officeDocument/2006/relationships/slide" Target="slides/slide8.xml"/><Relationship Id="rId58" Type="http://schemas.openxmlformats.org/officeDocument/2006/relationships/font" Target="fonts/La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5fdb3ac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5fdb3ac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5ff016bb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5ff016bb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5ff016bb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5ff016bb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5ff016bb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5ff016bb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5ff016bb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5ff016bb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5ff016bb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5ff016bb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5ff016bb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5ff016bb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5ff016bb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5ff016bb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5ff016bb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5ff016bb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5ff016bb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5ff016bb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64c3257c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64c3257c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5fdb3acb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5fdb3acb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64c3257c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64c3257c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64c3257c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64c3257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64c3257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64c3257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64c3257c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64c3257c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64c3257c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64c3257c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b2f8325af8c78b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2f8325af8c78b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655ae85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655ae85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655ae85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655ae85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655ae85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655ae85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655ae859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655ae859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An international team of scientists led by UCLA biologists used this dendrogram to report genetic data from more than 900 dogs from 85 breeds, and more than 200 wild gray wolves worldwide, including populations from North America, Europe, the Middle East and East Asia. They used molecular genetic techniques to analyze more than 48,000 genetic markers. This diagram shows hierarchical clustering of these animals based on the similarity in their genetic data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5ff016bb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ff016bb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655ae85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655ae859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68986cc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68986cc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68986cc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68986cc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68986ccf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68986ccf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68986ccf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68986ccf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The y-coordinate of the horizontal line is the similarity of the two clusters that were merged where cities are viewed as singleton clusters.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68986ccf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68986ccf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68986ccf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68986ccf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68986ccf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68986ccf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68986ccf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68986ccf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68986ccf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68986ccf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5ff016bb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5ff016b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8200ef7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8200ef7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8200ef73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8200ef73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8200ef73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8200ef73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200ef7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200ef7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8200ef73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8200ef73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69cf5bb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69cf5bb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69cf5bb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69cf5bb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5ff016bb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5ff016bb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5ff016bb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5ff016b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5ff016b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5ff016b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5ff016b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5ff016b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5ff016bb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5ff016bb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5ff016bb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5ff016bb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721425" y="2838935"/>
            <a:ext cx="5216700" cy="1159800"/>
          </a:xfrm>
          <a:prstGeom prst="rect">
            <a:avLst/>
          </a:prstGeom>
        </p:spPr>
        <p:txBody>
          <a:bodyPr anchorCtr="0" anchor="t" bIns="91425" lIns="91425" spcFirstLastPara="1" rIns="91425" wrap="square" tIns="91425"/>
          <a:lstStyle>
            <a:lvl1pPr lvl="0" rtl="0">
              <a:spcBef>
                <a:spcPts val="0"/>
              </a:spcBef>
              <a:spcAft>
                <a:spcPts val="0"/>
              </a:spcAft>
              <a:buClr>
                <a:srgbClr val="2185C5"/>
              </a:buClr>
              <a:buSzPts val="4800"/>
              <a:buNone/>
              <a:defRPr sz="4800">
                <a:solidFill>
                  <a:srgbClr val="2185C5"/>
                </a:solidFill>
              </a:defRPr>
            </a:lvl1pPr>
            <a:lvl2pPr lvl="1" rtl="0">
              <a:spcBef>
                <a:spcPts val="0"/>
              </a:spcBef>
              <a:spcAft>
                <a:spcPts val="0"/>
              </a:spcAft>
              <a:buClr>
                <a:srgbClr val="2185C5"/>
              </a:buClr>
              <a:buSzPts val="4800"/>
              <a:buNone/>
              <a:defRPr sz="4800">
                <a:solidFill>
                  <a:srgbClr val="2185C5"/>
                </a:solidFill>
              </a:defRPr>
            </a:lvl2pPr>
            <a:lvl3pPr lvl="2" rtl="0">
              <a:spcBef>
                <a:spcPts val="0"/>
              </a:spcBef>
              <a:spcAft>
                <a:spcPts val="0"/>
              </a:spcAft>
              <a:buClr>
                <a:srgbClr val="2185C5"/>
              </a:buClr>
              <a:buSzPts val="4800"/>
              <a:buNone/>
              <a:defRPr sz="4800">
                <a:solidFill>
                  <a:srgbClr val="2185C5"/>
                </a:solidFill>
              </a:defRPr>
            </a:lvl3pPr>
            <a:lvl4pPr lvl="3" rtl="0">
              <a:spcBef>
                <a:spcPts val="0"/>
              </a:spcBef>
              <a:spcAft>
                <a:spcPts val="0"/>
              </a:spcAft>
              <a:buClr>
                <a:srgbClr val="2185C5"/>
              </a:buClr>
              <a:buSzPts val="4800"/>
              <a:buNone/>
              <a:defRPr sz="4800">
                <a:solidFill>
                  <a:srgbClr val="2185C5"/>
                </a:solidFill>
              </a:defRPr>
            </a:lvl4pPr>
            <a:lvl5pPr lvl="4" rtl="0">
              <a:spcBef>
                <a:spcPts val="0"/>
              </a:spcBef>
              <a:spcAft>
                <a:spcPts val="0"/>
              </a:spcAft>
              <a:buClr>
                <a:srgbClr val="2185C5"/>
              </a:buClr>
              <a:buSzPts val="4800"/>
              <a:buNone/>
              <a:defRPr sz="4800">
                <a:solidFill>
                  <a:srgbClr val="2185C5"/>
                </a:solidFill>
              </a:defRPr>
            </a:lvl5pPr>
            <a:lvl6pPr lvl="5" rtl="0">
              <a:spcBef>
                <a:spcPts val="0"/>
              </a:spcBef>
              <a:spcAft>
                <a:spcPts val="0"/>
              </a:spcAft>
              <a:buClr>
                <a:srgbClr val="2185C5"/>
              </a:buClr>
              <a:buSzPts val="4800"/>
              <a:buNone/>
              <a:defRPr sz="4800">
                <a:solidFill>
                  <a:srgbClr val="2185C5"/>
                </a:solidFill>
              </a:defRPr>
            </a:lvl6pPr>
            <a:lvl7pPr lvl="6" rtl="0">
              <a:spcBef>
                <a:spcPts val="0"/>
              </a:spcBef>
              <a:spcAft>
                <a:spcPts val="0"/>
              </a:spcAft>
              <a:buClr>
                <a:srgbClr val="2185C5"/>
              </a:buClr>
              <a:buSzPts val="4800"/>
              <a:buNone/>
              <a:defRPr sz="4800">
                <a:solidFill>
                  <a:srgbClr val="2185C5"/>
                </a:solidFill>
              </a:defRPr>
            </a:lvl7pPr>
            <a:lvl8pPr lvl="7" rtl="0">
              <a:spcBef>
                <a:spcPts val="0"/>
              </a:spcBef>
              <a:spcAft>
                <a:spcPts val="0"/>
              </a:spcAft>
              <a:buClr>
                <a:srgbClr val="2185C5"/>
              </a:buClr>
              <a:buSzPts val="4800"/>
              <a:buNone/>
              <a:defRPr sz="4800">
                <a:solidFill>
                  <a:srgbClr val="2185C5"/>
                </a:solidFill>
              </a:defRPr>
            </a:lvl8pPr>
            <a:lvl9pPr lvl="8" rtl="0">
              <a:spcBef>
                <a:spcPts val="0"/>
              </a:spcBef>
              <a:spcAft>
                <a:spcPts val="0"/>
              </a:spcAft>
              <a:buClr>
                <a:srgbClr val="2185C5"/>
              </a:buClr>
              <a:buSzPts val="4800"/>
              <a:buNone/>
              <a:defRPr sz="4800">
                <a:solidFill>
                  <a:srgbClr val="2185C5"/>
                </a:solidFill>
              </a:defRPr>
            </a:lvl9pPr>
          </a:lstStyle>
          <a:p/>
        </p:txBody>
      </p:sp>
      <p:sp>
        <p:nvSpPr>
          <p:cNvPr id="56" name="Google Shape;56;p14"/>
          <p:cNvSpPr/>
          <p:nvPr/>
        </p:nvSpPr>
        <p:spPr>
          <a:xfrm>
            <a:off x="5938246" y="2533163"/>
            <a:ext cx="7218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6659861" y="2533163"/>
            <a:ext cx="7218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1" y="2533163"/>
            <a:ext cx="7218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721425" y="2533163"/>
            <a:ext cx="52167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61" name="Shape 61"/>
        <p:cNvGrpSpPr/>
        <p:nvPr/>
      </p:nvGrpSpPr>
      <p:grpSpPr>
        <a:xfrm>
          <a:off x="0" y="0"/>
          <a:ext cx="0" cy="0"/>
          <a:chOff x="0" y="0"/>
          <a:chExt cx="0" cy="0"/>
        </a:xfrm>
      </p:grpSpPr>
      <p:sp>
        <p:nvSpPr>
          <p:cNvPr id="62" name="Google Shape;62;p15"/>
          <p:cNvSpPr/>
          <p:nvPr/>
        </p:nvSpPr>
        <p:spPr>
          <a:xfrm>
            <a:off x="0" y="0"/>
            <a:ext cx="9144000" cy="39930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64" name="Google Shape;64;p15"/>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rgbClr val="FFFFFF"/>
              </a:buClr>
              <a:buSzPts val="2400"/>
              <a:buNone/>
              <a:defRPr b="1" sz="2400">
                <a:solidFill>
                  <a:srgbClr val="FFFFFF"/>
                </a:solidFill>
              </a:defRPr>
            </a:lvl1pPr>
            <a:lvl2pPr lvl="1" rtl="0" algn="ctr">
              <a:spcBef>
                <a:spcPts val="0"/>
              </a:spcBef>
              <a:spcAft>
                <a:spcPts val="0"/>
              </a:spcAft>
              <a:buClr>
                <a:srgbClr val="FFFFFF"/>
              </a:buClr>
              <a:buSzPts val="2400"/>
              <a:buNone/>
              <a:defRPr b="1">
                <a:solidFill>
                  <a:srgbClr val="FFFFFF"/>
                </a:solidFill>
              </a:defRPr>
            </a:lvl2pPr>
            <a:lvl3pPr lvl="2" rtl="0" algn="ctr">
              <a:spcBef>
                <a:spcPts val="0"/>
              </a:spcBef>
              <a:spcAft>
                <a:spcPts val="0"/>
              </a:spcAft>
              <a:buClr>
                <a:srgbClr val="FFFFFF"/>
              </a:buClr>
              <a:buSzPts val="2400"/>
              <a:buNone/>
              <a:defRPr b="1">
                <a:solidFill>
                  <a:srgbClr val="FFFFFF"/>
                </a:solidFill>
              </a:defRPr>
            </a:lvl3pPr>
            <a:lvl4pPr lvl="3" rtl="0" algn="ctr">
              <a:spcBef>
                <a:spcPts val="0"/>
              </a:spcBef>
              <a:spcAft>
                <a:spcPts val="0"/>
              </a:spcAft>
              <a:buClr>
                <a:srgbClr val="FFFFFF"/>
              </a:buClr>
              <a:buSzPts val="2400"/>
              <a:buNone/>
              <a:defRPr b="1" sz="2400">
                <a:solidFill>
                  <a:srgbClr val="FFFFFF"/>
                </a:solidFill>
              </a:defRPr>
            </a:lvl4pPr>
            <a:lvl5pPr lvl="4" rtl="0" algn="ctr">
              <a:spcBef>
                <a:spcPts val="0"/>
              </a:spcBef>
              <a:spcAft>
                <a:spcPts val="0"/>
              </a:spcAft>
              <a:buClr>
                <a:srgbClr val="FFFFFF"/>
              </a:buClr>
              <a:buSzPts val="2400"/>
              <a:buNone/>
              <a:defRPr b="1" sz="2400">
                <a:solidFill>
                  <a:srgbClr val="FFFFFF"/>
                </a:solidFill>
              </a:defRPr>
            </a:lvl5pPr>
            <a:lvl6pPr lvl="5" rtl="0" algn="ctr">
              <a:spcBef>
                <a:spcPts val="0"/>
              </a:spcBef>
              <a:spcAft>
                <a:spcPts val="0"/>
              </a:spcAft>
              <a:buClr>
                <a:srgbClr val="FFFFFF"/>
              </a:buClr>
              <a:buSzPts val="2400"/>
              <a:buNone/>
              <a:defRPr b="1" sz="2400">
                <a:solidFill>
                  <a:srgbClr val="FFFFFF"/>
                </a:solidFill>
              </a:defRPr>
            </a:lvl6pPr>
            <a:lvl7pPr lvl="6" rtl="0" algn="ctr">
              <a:spcBef>
                <a:spcPts val="0"/>
              </a:spcBef>
              <a:spcAft>
                <a:spcPts val="0"/>
              </a:spcAft>
              <a:buClr>
                <a:srgbClr val="FFFFFF"/>
              </a:buClr>
              <a:buSzPts val="2400"/>
              <a:buNone/>
              <a:defRPr b="1" sz="2400">
                <a:solidFill>
                  <a:srgbClr val="FFFFFF"/>
                </a:solidFill>
              </a:defRPr>
            </a:lvl7pPr>
            <a:lvl8pPr lvl="7" rtl="0" algn="ctr">
              <a:spcBef>
                <a:spcPts val="0"/>
              </a:spcBef>
              <a:spcAft>
                <a:spcPts val="0"/>
              </a:spcAft>
              <a:buClr>
                <a:srgbClr val="FFFFFF"/>
              </a:buClr>
              <a:buSzPts val="2400"/>
              <a:buNone/>
              <a:defRPr b="1" sz="2400">
                <a:solidFill>
                  <a:srgbClr val="FFFFFF"/>
                </a:solidFill>
              </a:defRPr>
            </a:lvl8pPr>
            <a:lvl9pPr lvl="8" rtl="0" algn="ctr">
              <a:spcBef>
                <a:spcPts val="0"/>
              </a:spcBef>
              <a:spcAft>
                <a:spcPts val="0"/>
              </a:spcAft>
              <a:buClr>
                <a:srgbClr val="FFFFFF"/>
              </a:buClr>
              <a:buSzPts val="2400"/>
              <a:buNone/>
              <a:defRPr b="1" sz="2400">
                <a:solidFill>
                  <a:srgbClr val="FFFFFF"/>
                </a:solidFill>
              </a:defRPr>
            </a:lvl9pPr>
          </a:lstStyle>
          <a:p/>
        </p:txBody>
      </p:sp>
      <p:sp>
        <p:nvSpPr>
          <p:cNvPr id="65" name="Google Shape;65;p15"/>
          <p:cNvSpPr/>
          <p:nvPr/>
        </p:nvSpPr>
        <p:spPr>
          <a:xfrm>
            <a:off x="3047704" y="3992850"/>
            <a:ext cx="3047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6096271" y="3992850"/>
            <a:ext cx="3047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1" y="3992850"/>
            <a:ext cx="3047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69" name="Shape 69"/>
        <p:cNvGrpSpPr/>
        <p:nvPr/>
      </p:nvGrpSpPr>
      <p:grpSpPr>
        <a:xfrm>
          <a:off x="0" y="0"/>
          <a:ext cx="0" cy="0"/>
          <a:chOff x="0" y="0"/>
          <a:chExt cx="0" cy="0"/>
        </a:xfrm>
      </p:grpSpPr>
      <p:sp>
        <p:nvSpPr>
          <p:cNvPr id="70" name="Google Shape;70;p16"/>
          <p:cNvSpPr txBox="1"/>
          <p:nvPr>
            <p:ph idx="1" type="body"/>
          </p:nvPr>
        </p:nvSpPr>
        <p:spPr>
          <a:xfrm>
            <a:off x="1710425" y="2161800"/>
            <a:ext cx="5723700" cy="819900"/>
          </a:xfrm>
          <a:prstGeom prst="rect">
            <a:avLst/>
          </a:prstGeom>
        </p:spPr>
        <p:txBody>
          <a:bodyPr anchorCtr="0" anchor="t" bIns="91425" lIns="91425" spcFirstLastPara="1" rIns="91425" wrap="square" tIns="91425"/>
          <a:lstStyle>
            <a:lvl1pPr indent="-419100" lvl="0" marL="457200" rtl="0" algn="ctr">
              <a:spcBef>
                <a:spcPts val="600"/>
              </a:spcBef>
              <a:spcAft>
                <a:spcPts val="0"/>
              </a:spcAft>
              <a:buSzPts val="3000"/>
              <a:buChar char="▷"/>
              <a:defRPr i="1"/>
            </a:lvl1pPr>
            <a:lvl2pPr indent="-381000" lvl="1" marL="914400" rtl="0" algn="ctr">
              <a:spcBef>
                <a:spcPts val="0"/>
              </a:spcBef>
              <a:spcAft>
                <a:spcPts val="0"/>
              </a:spcAft>
              <a:buSzPts val="2400"/>
              <a:buChar char="○"/>
              <a:defRPr i="1"/>
            </a:lvl2pPr>
            <a:lvl3pPr indent="-381000" lvl="2" marL="1371600" rtl="0" algn="ctr">
              <a:spcBef>
                <a:spcPts val="0"/>
              </a:spcBef>
              <a:spcAft>
                <a:spcPts val="0"/>
              </a:spcAft>
              <a:buSzPts val="2400"/>
              <a:buChar char="■"/>
              <a:defRPr i="1"/>
            </a:lvl3pPr>
            <a:lvl4pPr indent="-342900" lvl="3" marL="1828800" rtl="0" algn="ctr">
              <a:spcBef>
                <a:spcPts val="0"/>
              </a:spcBef>
              <a:spcAft>
                <a:spcPts val="0"/>
              </a:spcAft>
              <a:buSzPts val="1800"/>
              <a:buChar char="●"/>
              <a:defRPr i="1"/>
            </a:lvl4pPr>
            <a:lvl5pPr indent="-342900" lvl="4" marL="2286000" rtl="0" algn="ctr">
              <a:spcBef>
                <a:spcPts val="0"/>
              </a:spcBef>
              <a:spcAft>
                <a:spcPts val="0"/>
              </a:spcAft>
              <a:buSzPts val="1800"/>
              <a:buChar char="○"/>
              <a:defRPr i="1"/>
            </a:lvl5pPr>
            <a:lvl6pPr indent="-342900" lvl="5" marL="2743200" rtl="0" algn="ctr">
              <a:spcBef>
                <a:spcPts val="0"/>
              </a:spcBef>
              <a:spcAft>
                <a:spcPts val="0"/>
              </a:spcAft>
              <a:buSzPts val="1800"/>
              <a:buChar char="■"/>
              <a:defRPr i="1"/>
            </a:lvl6pPr>
            <a:lvl7pPr indent="-342900" lvl="6" marL="3200400" rtl="0" algn="ctr">
              <a:spcBef>
                <a:spcPts val="0"/>
              </a:spcBef>
              <a:spcAft>
                <a:spcPts val="0"/>
              </a:spcAft>
              <a:buSzPts val="1800"/>
              <a:buChar char="●"/>
              <a:defRPr i="1"/>
            </a:lvl7pPr>
            <a:lvl8pPr indent="-342900" lvl="7" marL="3657600" rtl="0" algn="ctr">
              <a:spcBef>
                <a:spcPts val="0"/>
              </a:spcBef>
              <a:spcAft>
                <a:spcPts val="0"/>
              </a:spcAft>
              <a:buSzPts val="1800"/>
              <a:buChar char="○"/>
              <a:defRPr i="1"/>
            </a:lvl8pPr>
            <a:lvl9pPr indent="-342900" lvl="8" marL="4114800" rtl="0" algn="ctr">
              <a:spcBef>
                <a:spcPts val="0"/>
              </a:spcBef>
              <a:spcAft>
                <a:spcPts val="0"/>
              </a:spcAft>
              <a:buSzPts val="1800"/>
              <a:buChar char="■"/>
              <a:defRPr i="1"/>
            </a:lvl9pPr>
          </a:lstStyle>
          <a:p/>
        </p:txBody>
      </p:sp>
      <p:sp>
        <p:nvSpPr>
          <p:cNvPr id="71" name="Google Shape;71;p16"/>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rgbClr val="97ABBC"/>
                </a:solidFill>
              </a:rPr>
              <a:t>“</a:t>
            </a:r>
            <a:endParaRPr b="1" sz="9600">
              <a:solidFill>
                <a:srgbClr val="97ABBC"/>
              </a:solidFill>
            </a:endParaRPr>
          </a:p>
        </p:txBody>
      </p:sp>
      <p:sp>
        <p:nvSpPr>
          <p:cNvPr id="72" name="Google Shape;72;p16"/>
          <p:cNvSpPr/>
          <p:nvPr/>
        </p:nvSpPr>
        <p:spPr>
          <a:xfrm>
            <a:off x="5723283" y="1599675"/>
            <a:ext cx="17103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7434177" y="1599675"/>
            <a:ext cx="17103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0" y="1599675"/>
            <a:ext cx="17103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1710425" y="1599675"/>
            <a:ext cx="17103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77" name="Shape 77"/>
        <p:cNvGrpSpPr/>
        <p:nvPr/>
      </p:nvGrpSpPr>
      <p:grpSpPr>
        <a:xfrm>
          <a:off x="0" y="0"/>
          <a:ext cx="0" cy="0"/>
          <a:chOff x="0" y="0"/>
          <a:chExt cx="0" cy="0"/>
        </a:xfrm>
      </p:grpSpPr>
      <p:sp>
        <p:nvSpPr>
          <p:cNvPr id="78" name="Google Shape;78;p17"/>
          <p:cNvSpPr txBox="1"/>
          <p:nvPr>
            <p:ph type="title"/>
          </p:nvPr>
        </p:nvSpPr>
        <p:spPr>
          <a:xfrm>
            <a:off x="893700" y="205988"/>
            <a:ext cx="6462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9" name="Google Shape;79;p17"/>
          <p:cNvSpPr txBox="1"/>
          <p:nvPr>
            <p:ph idx="1" type="body"/>
          </p:nvPr>
        </p:nvSpPr>
        <p:spPr>
          <a:xfrm>
            <a:off x="893700" y="1373588"/>
            <a:ext cx="6462600" cy="35523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80" name="Google Shape;80;p17"/>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85" name="Shape 85"/>
        <p:cNvGrpSpPr/>
        <p:nvPr/>
      </p:nvGrpSpPr>
      <p:grpSpPr>
        <a:xfrm>
          <a:off x="0" y="0"/>
          <a:ext cx="0" cy="0"/>
          <a:chOff x="0" y="0"/>
          <a:chExt cx="0" cy="0"/>
        </a:xfrm>
      </p:grpSpPr>
      <p:sp>
        <p:nvSpPr>
          <p:cNvPr id="86" name="Google Shape;86;p18"/>
          <p:cNvSpPr txBox="1"/>
          <p:nvPr>
            <p:ph type="title"/>
          </p:nvPr>
        </p:nvSpPr>
        <p:spPr>
          <a:xfrm>
            <a:off x="893700" y="205988"/>
            <a:ext cx="6462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7" name="Google Shape;87;p18"/>
          <p:cNvSpPr txBox="1"/>
          <p:nvPr>
            <p:ph idx="1" type="body"/>
          </p:nvPr>
        </p:nvSpPr>
        <p:spPr>
          <a:xfrm>
            <a:off x="893625" y="1200150"/>
            <a:ext cx="3136800" cy="3725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88" name="Google Shape;88;p18"/>
          <p:cNvSpPr txBox="1"/>
          <p:nvPr>
            <p:ph idx="2" type="body"/>
          </p:nvPr>
        </p:nvSpPr>
        <p:spPr>
          <a:xfrm>
            <a:off x="4219456" y="1200150"/>
            <a:ext cx="3136800" cy="3725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89" name="Google Shape;89;p18"/>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94" name="Shape 94"/>
        <p:cNvGrpSpPr/>
        <p:nvPr/>
      </p:nvGrpSpPr>
      <p:grpSpPr>
        <a:xfrm>
          <a:off x="0" y="0"/>
          <a:ext cx="0" cy="0"/>
          <a:chOff x="0" y="0"/>
          <a:chExt cx="0" cy="0"/>
        </a:xfrm>
      </p:grpSpPr>
      <p:sp>
        <p:nvSpPr>
          <p:cNvPr id="95" name="Google Shape;95;p19"/>
          <p:cNvSpPr txBox="1"/>
          <p:nvPr>
            <p:ph type="title"/>
          </p:nvPr>
        </p:nvSpPr>
        <p:spPr>
          <a:xfrm>
            <a:off x="893700" y="205988"/>
            <a:ext cx="6462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6" name="Google Shape;96;p19"/>
          <p:cNvSpPr txBox="1"/>
          <p:nvPr>
            <p:ph idx="1" type="body"/>
          </p:nvPr>
        </p:nvSpPr>
        <p:spPr>
          <a:xfrm>
            <a:off x="893700" y="1200150"/>
            <a:ext cx="2371200" cy="3725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7" name="Google Shape;97;p19"/>
          <p:cNvSpPr txBox="1"/>
          <p:nvPr>
            <p:ph idx="2" type="body"/>
          </p:nvPr>
        </p:nvSpPr>
        <p:spPr>
          <a:xfrm>
            <a:off x="3386404" y="1200150"/>
            <a:ext cx="2371200" cy="3725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8" name="Google Shape;98;p19"/>
          <p:cNvSpPr txBox="1"/>
          <p:nvPr>
            <p:ph idx="3" type="body"/>
          </p:nvPr>
        </p:nvSpPr>
        <p:spPr>
          <a:xfrm>
            <a:off x="5879107" y="1200150"/>
            <a:ext cx="2371200" cy="3725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9" name="Google Shape;99;p19"/>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4" name="Shape 104"/>
        <p:cNvGrpSpPr/>
        <p:nvPr/>
      </p:nvGrpSpPr>
      <p:grpSpPr>
        <a:xfrm>
          <a:off x="0" y="0"/>
          <a:ext cx="0" cy="0"/>
          <a:chOff x="0" y="0"/>
          <a:chExt cx="0" cy="0"/>
        </a:xfrm>
      </p:grpSpPr>
      <p:sp>
        <p:nvSpPr>
          <p:cNvPr id="105" name="Google Shape;105;p20"/>
          <p:cNvSpPr txBox="1"/>
          <p:nvPr>
            <p:ph type="title"/>
          </p:nvPr>
        </p:nvSpPr>
        <p:spPr>
          <a:xfrm>
            <a:off x="893700" y="205988"/>
            <a:ext cx="6462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6" name="Google Shape;106;p20"/>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1" name="Shape 111"/>
        <p:cNvGrpSpPr/>
        <p:nvPr/>
      </p:nvGrpSpPr>
      <p:grpSpPr>
        <a:xfrm>
          <a:off x="0" y="0"/>
          <a:ext cx="0" cy="0"/>
          <a:chOff x="0" y="0"/>
          <a:chExt cx="0" cy="0"/>
        </a:xfrm>
      </p:grpSpPr>
      <p:sp>
        <p:nvSpPr>
          <p:cNvPr id="112" name="Google Shape;112;p21"/>
          <p:cNvSpPr txBox="1"/>
          <p:nvPr>
            <p:ph idx="1" type="body"/>
          </p:nvPr>
        </p:nvSpPr>
        <p:spPr>
          <a:xfrm>
            <a:off x="893700" y="4649963"/>
            <a:ext cx="6462600" cy="350700"/>
          </a:xfrm>
          <a:prstGeom prst="rect">
            <a:avLst/>
          </a:prstGeom>
        </p:spPr>
        <p:txBody>
          <a:bodyPr anchorCtr="0" anchor="b" bIns="91425" lIns="91425" spcFirstLastPara="1" rIns="91425" wrap="square" tIns="91425"/>
          <a:lstStyle>
            <a:lvl1pPr indent="-228600" lvl="0" marL="457200" rtl="0">
              <a:spcBef>
                <a:spcPts val="360"/>
              </a:spcBef>
              <a:spcAft>
                <a:spcPts val="0"/>
              </a:spcAft>
              <a:buClr>
                <a:srgbClr val="2185C5"/>
              </a:buClr>
              <a:buSzPts val="1400"/>
              <a:buNone/>
              <a:defRPr sz="1400">
                <a:solidFill>
                  <a:srgbClr val="2185C5"/>
                </a:solidFill>
              </a:defRPr>
            </a:lvl1pPr>
          </a:lstStyle>
          <a:p/>
        </p:txBody>
      </p:sp>
      <p:sp>
        <p:nvSpPr>
          <p:cNvPr id="113" name="Google Shape;113;p21"/>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2185C5"/>
                </a:solidFill>
              </a:defRPr>
            </a:lvl1pPr>
            <a:lvl2pPr lvl="1" rtl="0">
              <a:buNone/>
              <a:defRPr>
                <a:solidFill>
                  <a:srgbClr val="2185C5"/>
                </a:solidFill>
              </a:defRPr>
            </a:lvl2pPr>
            <a:lvl3pPr lvl="2" rtl="0">
              <a:buNone/>
              <a:defRPr>
                <a:solidFill>
                  <a:srgbClr val="2185C5"/>
                </a:solidFill>
              </a:defRPr>
            </a:lvl3pPr>
            <a:lvl4pPr lvl="3" rtl="0">
              <a:buNone/>
              <a:defRPr>
                <a:solidFill>
                  <a:srgbClr val="2185C5"/>
                </a:solidFill>
              </a:defRPr>
            </a:lvl4pPr>
            <a:lvl5pPr lvl="4" rtl="0">
              <a:buNone/>
              <a:defRPr>
                <a:solidFill>
                  <a:srgbClr val="2185C5"/>
                </a:solidFill>
              </a:defRPr>
            </a:lvl5pPr>
            <a:lvl6pPr lvl="5" rtl="0">
              <a:buNone/>
              <a:defRPr>
                <a:solidFill>
                  <a:srgbClr val="2185C5"/>
                </a:solidFill>
              </a:defRPr>
            </a:lvl6pPr>
            <a:lvl7pPr lvl="6" rtl="0">
              <a:buNone/>
              <a:defRPr>
                <a:solidFill>
                  <a:srgbClr val="2185C5"/>
                </a:solidFill>
              </a:defRPr>
            </a:lvl7pPr>
            <a:lvl8pPr lvl="7" rtl="0">
              <a:buNone/>
              <a:defRPr>
                <a:solidFill>
                  <a:srgbClr val="2185C5"/>
                </a:solidFill>
              </a:defRPr>
            </a:lvl8pPr>
            <a:lvl9pPr lvl="8" rtl="0">
              <a:buNone/>
              <a:defRPr>
                <a:solidFill>
                  <a:srgbClr val="2185C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8" name="Shape 118"/>
        <p:cNvGrpSpPr/>
        <p:nvPr/>
      </p:nvGrpSpPr>
      <p:grpSpPr>
        <a:xfrm>
          <a:off x="0" y="0"/>
          <a:ext cx="0" cy="0"/>
          <a:chOff x="0" y="0"/>
          <a:chExt cx="0" cy="0"/>
        </a:xfrm>
      </p:grpSpPr>
      <p:sp>
        <p:nvSpPr>
          <p:cNvPr id="119" name="Google Shape;119;p22"/>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background">
  <p:cSld name="BLANK_1">
    <p:bg>
      <p:bgPr>
        <a:solidFill>
          <a:srgbClr val="2185C5"/>
        </a:solidFill>
      </p:bgPr>
    </p:bg>
    <p:spTree>
      <p:nvGrpSpPr>
        <p:cNvPr id="124" name="Shape 124"/>
        <p:cNvGrpSpPr/>
        <p:nvPr/>
      </p:nvGrpSpPr>
      <p:grpSpPr>
        <a:xfrm>
          <a:off x="0" y="0"/>
          <a:ext cx="0" cy="0"/>
          <a:chOff x="0" y="0"/>
          <a:chExt cx="0" cy="0"/>
        </a:xfrm>
      </p:grpSpPr>
      <p:sp>
        <p:nvSpPr>
          <p:cNvPr id="125" name="Google Shape;125;p23"/>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0" y="5066325"/>
            <a:ext cx="893700" cy="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p:nvPr/>
        </p:nvSpPr>
        <p:spPr>
          <a:xfrm>
            <a:off x="893710" y="5066325"/>
            <a:ext cx="64626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solidFill>
          <a:schemeClr val="lt2"/>
        </a:solidFill>
      </p:bgPr>
    </p:bg>
    <p:spTree>
      <p:nvGrpSpPr>
        <p:cNvPr id="130" name="Shape 130"/>
        <p:cNvGrpSpPr/>
        <p:nvPr/>
      </p:nvGrpSpPr>
      <p:grpSpPr>
        <a:xfrm>
          <a:off x="0" y="0"/>
          <a:ext cx="0" cy="0"/>
          <a:chOff x="0" y="0"/>
          <a:chExt cx="0" cy="0"/>
        </a:xfrm>
      </p:grpSpPr>
      <p:sp>
        <p:nvSpPr>
          <p:cNvPr id="131" name="Google Shape;131;p2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24"/>
          <p:cNvGrpSpPr/>
          <p:nvPr/>
        </p:nvGrpSpPr>
        <p:grpSpPr>
          <a:xfrm>
            <a:off x="830392" y="1191256"/>
            <a:ext cx="745763" cy="45826"/>
            <a:chOff x="4580561" y="2589004"/>
            <a:chExt cx="1064464" cy="25200"/>
          </a:xfrm>
        </p:grpSpPr>
        <p:sp>
          <p:nvSpPr>
            <p:cNvPr id="133" name="Google Shape;133;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24"/>
          <p:cNvSpPr txBox="1"/>
          <p:nvPr>
            <p:ph type="ctrTitle"/>
          </p:nvPr>
        </p:nvSpPr>
        <p:spPr>
          <a:xfrm>
            <a:off x="729450" y="1322450"/>
            <a:ext cx="7688100" cy="1664700"/>
          </a:xfrm>
          <a:prstGeom prst="rect">
            <a:avLst/>
          </a:prstGeom>
        </p:spPr>
        <p:txBody>
          <a:bodyPr anchorCtr="0" anchor="b"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36" name="Google Shape;136;p24"/>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60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7" name="Google Shape;137;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5"/>
          <p:cNvGrpSpPr/>
          <p:nvPr/>
        </p:nvGrpSpPr>
        <p:grpSpPr>
          <a:xfrm>
            <a:off x="830392" y="1191256"/>
            <a:ext cx="745763" cy="45826"/>
            <a:chOff x="4580561" y="2589004"/>
            <a:chExt cx="1064464" cy="25200"/>
          </a:xfrm>
        </p:grpSpPr>
        <p:sp>
          <p:nvSpPr>
            <p:cNvPr id="141" name="Google Shape;141;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5"/>
          <p:cNvSpPr txBox="1"/>
          <p:nvPr>
            <p:ph type="title"/>
          </p:nvPr>
        </p:nvSpPr>
        <p:spPr>
          <a:xfrm>
            <a:off x="730000" y="1318650"/>
            <a:ext cx="3300900" cy="1687200"/>
          </a:xfrm>
          <a:prstGeom prst="rect">
            <a:avLst/>
          </a:prstGeom>
        </p:spPr>
        <p:txBody>
          <a:bodyPr anchorCtr="0" anchor="b"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5"/>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60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5"/>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46" name="Google Shape;146;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47" name="Shape 147"/>
        <p:cNvGrpSpPr/>
        <p:nvPr/>
      </p:nvGrpSpPr>
      <p:grpSpPr>
        <a:xfrm>
          <a:off x="0" y="0"/>
          <a:ext cx="0" cy="0"/>
          <a:chOff x="0" y="0"/>
          <a:chExt cx="0" cy="0"/>
        </a:xfrm>
      </p:grpSpPr>
      <p:grpSp>
        <p:nvGrpSpPr>
          <p:cNvPr id="148" name="Google Shape;148;p26"/>
          <p:cNvGrpSpPr/>
          <p:nvPr/>
        </p:nvGrpSpPr>
        <p:grpSpPr>
          <a:xfrm>
            <a:off x="830392" y="4169130"/>
            <a:ext cx="745763" cy="45826"/>
            <a:chOff x="4580561" y="2589004"/>
            <a:chExt cx="1064464" cy="25200"/>
          </a:xfrm>
        </p:grpSpPr>
        <p:sp>
          <p:nvSpPr>
            <p:cNvPr id="149" name="Google Shape;149;p2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6"/>
          <p:cNvSpPr txBox="1"/>
          <p:nvPr>
            <p:ph hasCustomPrompt="1" type="title"/>
          </p:nvPr>
        </p:nvSpPr>
        <p:spPr>
          <a:xfrm>
            <a:off x="729450" y="733950"/>
            <a:ext cx="7688400" cy="12447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2" name="Google Shape;152;p26"/>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419100" lvl="0" marL="457200" rtl="0">
              <a:spcBef>
                <a:spcPts val="600"/>
              </a:spcBef>
              <a:spcAft>
                <a:spcPts val="0"/>
              </a:spcAft>
              <a:buClr>
                <a:schemeClr val="lt1"/>
              </a:buClr>
              <a:buSzPts val="3000"/>
              <a:buChar char="▷"/>
              <a:defRPr>
                <a:solidFill>
                  <a:schemeClr val="lt1"/>
                </a:solidFill>
              </a:defRPr>
            </a:lvl1pPr>
            <a:lvl2pPr indent="-381000" lvl="1" marL="914400" rtl="0">
              <a:spcBef>
                <a:spcPts val="0"/>
              </a:spcBef>
              <a:spcAft>
                <a:spcPts val="0"/>
              </a:spcAft>
              <a:buClr>
                <a:schemeClr val="lt1"/>
              </a:buClr>
              <a:buSzPts val="2400"/>
              <a:buChar char="○"/>
              <a:defRPr>
                <a:solidFill>
                  <a:schemeClr val="lt1"/>
                </a:solidFill>
              </a:defRPr>
            </a:lvl2pPr>
            <a:lvl3pPr indent="-381000" lvl="2" marL="1371600" rtl="0">
              <a:spcBef>
                <a:spcPts val="0"/>
              </a:spcBef>
              <a:spcAft>
                <a:spcPts val="0"/>
              </a:spcAft>
              <a:buClr>
                <a:schemeClr val="lt1"/>
              </a:buClr>
              <a:buSzPts val="2400"/>
              <a:buChar char="■"/>
              <a:defRPr>
                <a:solidFill>
                  <a:schemeClr val="lt1"/>
                </a:solidFill>
              </a:defRPr>
            </a:lvl3pPr>
            <a:lvl4pPr indent="-342900" lvl="3" marL="1828800" rtl="0">
              <a:spcBef>
                <a:spcPts val="0"/>
              </a:spcBef>
              <a:spcAft>
                <a:spcPts val="0"/>
              </a:spcAft>
              <a:buClr>
                <a:schemeClr val="lt1"/>
              </a:buClr>
              <a:buSzPts val="1800"/>
              <a:buChar char="●"/>
              <a:defRPr>
                <a:solidFill>
                  <a:schemeClr val="lt1"/>
                </a:solidFill>
              </a:defRPr>
            </a:lvl4pPr>
            <a:lvl5pPr indent="-342900" lvl="4" marL="2286000" rtl="0">
              <a:spcBef>
                <a:spcPts val="0"/>
              </a:spcBef>
              <a:spcAft>
                <a:spcPts val="0"/>
              </a:spcAft>
              <a:buClr>
                <a:schemeClr val="lt1"/>
              </a:buClr>
              <a:buSzPts val="1800"/>
              <a:buChar char="○"/>
              <a:defRPr>
                <a:solidFill>
                  <a:schemeClr val="lt1"/>
                </a:solidFill>
              </a:defRPr>
            </a:lvl5pPr>
            <a:lvl6pPr indent="-342900" lvl="5" marL="2743200" rtl="0">
              <a:spcBef>
                <a:spcPts val="0"/>
              </a:spcBef>
              <a:spcAft>
                <a:spcPts val="0"/>
              </a:spcAft>
              <a:buClr>
                <a:schemeClr val="lt1"/>
              </a:buClr>
              <a:buSzPts val="1800"/>
              <a:buChar char="■"/>
              <a:defRPr>
                <a:solidFill>
                  <a:schemeClr val="lt1"/>
                </a:solidFill>
              </a:defRPr>
            </a:lvl6pPr>
            <a:lvl7pPr indent="-342900" lvl="6" marL="3200400" rtl="0">
              <a:spcBef>
                <a:spcPts val="0"/>
              </a:spcBef>
              <a:spcAft>
                <a:spcPts val="0"/>
              </a:spcAft>
              <a:buClr>
                <a:schemeClr val="lt1"/>
              </a:buClr>
              <a:buSzPts val="1800"/>
              <a:buChar char="●"/>
              <a:defRPr>
                <a:solidFill>
                  <a:schemeClr val="lt1"/>
                </a:solidFill>
              </a:defRPr>
            </a:lvl7pPr>
            <a:lvl8pPr indent="-342900" lvl="7" marL="3657600" rtl="0">
              <a:spcBef>
                <a:spcPts val="0"/>
              </a:spcBef>
              <a:spcAft>
                <a:spcPts val="0"/>
              </a:spcAft>
              <a:buClr>
                <a:schemeClr val="lt1"/>
              </a:buClr>
              <a:buSzPts val="1800"/>
              <a:buChar char="○"/>
              <a:defRPr>
                <a:solidFill>
                  <a:schemeClr val="lt1"/>
                </a:solidFill>
              </a:defRPr>
            </a:lvl8pPr>
            <a:lvl9pPr indent="-342900" lvl="8" marL="4114800" rtl="0">
              <a:spcBef>
                <a:spcPts val="0"/>
              </a:spcBef>
              <a:spcAft>
                <a:spcPts val="0"/>
              </a:spcAft>
              <a:buClr>
                <a:schemeClr val="lt1"/>
              </a:buClr>
              <a:buSzPts val="1800"/>
              <a:buChar char="■"/>
              <a:defRPr>
                <a:solidFill>
                  <a:schemeClr val="lt1"/>
                </a:solidFill>
              </a:defRPr>
            </a:lvl9pPr>
          </a:lstStyle>
          <a:p/>
        </p:txBody>
      </p:sp>
      <p:sp>
        <p:nvSpPr>
          <p:cNvPr id="153" name="Google Shape;15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93700" y="205988"/>
            <a:ext cx="6462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p:txBody>
      </p:sp>
      <p:sp>
        <p:nvSpPr>
          <p:cNvPr id="52" name="Google Shape;52;p13"/>
          <p:cNvSpPr txBox="1"/>
          <p:nvPr>
            <p:ph idx="1" type="body"/>
          </p:nvPr>
        </p:nvSpPr>
        <p:spPr>
          <a:xfrm>
            <a:off x="893700" y="1373588"/>
            <a:ext cx="6462600" cy="35523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indent="-381000" lvl="1" marL="914400" rtl="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indent="-381000" lvl="2" marL="1371600" rtl="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indent="-342900" lvl="3" marL="18288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indent="-342900" lvl="4" marL="22860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indent="-342900" lvl="5" marL="27432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indent="-342900" lvl="6" marL="32004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indent="-342900" lvl="7" marL="36576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indent="-342900" lvl="8" marL="41148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677480"/>
                </a:solidFill>
                <a:latin typeface="Lato"/>
                <a:ea typeface="Lato"/>
                <a:cs typeface="Lato"/>
                <a:sym typeface="Lato"/>
              </a:defRPr>
            </a:lvl1pPr>
            <a:lvl2pPr lvl="1" rtl="0" algn="r">
              <a:buNone/>
              <a:defRPr sz="1300">
                <a:solidFill>
                  <a:srgbClr val="677480"/>
                </a:solidFill>
                <a:latin typeface="Lato"/>
                <a:ea typeface="Lato"/>
                <a:cs typeface="Lato"/>
                <a:sym typeface="Lato"/>
              </a:defRPr>
            </a:lvl2pPr>
            <a:lvl3pPr lvl="2" rtl="0" algn="r">
              <a:buNone/>
              <a:defRPr sz="1300">
                <a:solidFill>
                  <a:srgbClr val="677480"/>
                </a:solidFill>
                <a:latin typeface="Lato"/>
                <a:ea typeface="Lato"/>
                <a:cs typeface="Lato"/>
                <a:sym typeface="Lato"/>
              </a:defRPr>
            </a:lvl3pPr>
            <a:lvl4pPr lvl="3" rtl="0" algn="r">
              <a:buNone/>
              <a:defRPr sz="1300">
                <a:solidFill>
                  <a:srgbClr val="677480"/>
                </a:solidFill>
                <a:latin typeface="Lato"/>
                <a:ea typeface="Lato"/>
                <a:cs typeface="Lato"/>
                <a:sym typeface="Lato"/>
              </a:defRPr>
            </a:lvl4pPr>
            <a:lvl5pPr lvl="4" rtl="0" algn="r">
              <a:buNone/>
              <a:defRPr sz="1300">
                <a:solidFill>
                  <a:srgbClr val="677480"/>
                </a:solidFill>
                <a:latin typeface="Lato"/>
                <a:ea typeface="Lato"/>
                <a:cs typeface="Lato"/>
                <a:sym typeface="Lato"/>
              </a:defRPr>
            </a:lvl5pPr>
            <a:lvl6pPr lvl="5" rtl="0" algn="r">
              <a:buNone/>
              <a:defRPr sz="1300">
                <a:solidFill>
                  <a:srgbClr val="677480"/>
                </a:solidFill>
                <a:latin typeface="Lato"/>
                <a:ea typeface="Lato"/>
                <a:cs typeface="Lato"/>
                <a:sym typeface="Lato"/>
              </a:defRPr>
            </a:lvl6pPr>
            <a:lvl7pPr lvl="6" rtl="0" algn="r">
              <a:buNone/>
              <a:defRPr sz="1300">
                <a:solidFill>
                  <a:srgbClr val="677480"/>
                </a:solidFill>
                <a:latin typeface="Lato"/>
                <a:ea typeface="Lato"/>
                <a:cs typeface="Lato"/>
                <a:sym typeface="Lato"/>
              </a:defRPr>
            </a:lvl7pPr>
            <a:lvl8pPr lvl="7" rtl="0" algn="r">
              <a:buNone/>
              <a:defRPr sz="1300">
                <a:solidFill>
                  <a:srgbClr val="677480"/>
                </a:solidFill>
                <a:latin typeface="Lato"/>
                <a:ea typeface="Lato"/>
                <a:cs typeface="Lato"/>
                <a:sym typeface="Lato"/>
              </a:defRPr>
            </a:lvl8pPr>
            <a:lvl9pPr lvl="8" rtl="0" algn="r">
              <a:buNone/>
              <a:defRPr sz="1300">
                <a:solidFill>
                  <a:srgbClr val="67748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ctrTitle"/>
          </p:nvPr>
        </p:nvSpPr>
        <p:spPr>
          <a:xfrm>
            <a:off x="349825" y="2935825"/>
            <a:ext cx="7695600" cy="16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20253"/>
                </a:solidFill>
                <a:latin typeface="Comfortaa"/>
                <a:ea typeface="Comfortaa"/>
                <a:cs typeface="Comfortaa"/>
                <a:sym typeface="Comfortaa"/>
              </a:rPr>
              <a:t>Unsupervised Learning</a:t>
            </a:r>
            <a:endParaRPr sz="3000">
              <a:solidFill>
                <a:srgbClr val="F20253"/>
              </a:solidFill>
              <a:latin typeface="Comfortaa"/>
              <a:ea typeface="Comfortaa"/>
              <a:cs typeface="Comfortaa"/>
              <a:sym typeface="Comfortaa"/>
            </a:endParaRPr>
          </a:p>
          <a:p>
            <a:pPr indent="0" lvl="0" marL="0" rtl="0" algn="l">
              <a:spcBef>
                <a:spcPts val="0"/>
              </a:spcBef>
              <a:spcAft>
                <a:spcPts val="0"/>
              </a:spcAft>
              <a:buNone/>
            </a:pPr>
            <a:r>
              <a:rPr lang="en" sz="3600">
                <a:solidFill>
                  <a:srgbClr val="7ECEFD"/>
                </a:solidFill>
                <a:latin typeface="Comfortaa"/>
                <a:ea typeface="Comfortaa"/>
                <a:cs typeface="Comfortaa"/>
                <a:sym typeface="Comfortaa"/>
              </a:rPr>
              <a:t>Clustering</a:t>
            </a:r>
            <a:endParaRPr sz="3600">
              <a:solidFill>
                <a:srgbClr val="7ECEFD"/>
              </a:solidFill>
              <a:latin typeface="Comfortaa"/>
              <a:ea typeface="Comfortaa"/>
              <a:cs typeface="Comfortaa"/>
              <a:sym typeface="Comfortaa"/>
            </a:endParaRPr>
          </a:p>
          <a:p>
            <a:pPr indent="0" lvl="0" marL="0" rtl="0" algn="l">
              <a:spcBef>
                <a:spcPts val="0"/>
              </a:spcBef>
              <a:spcAft>
                <a:spcPts val="0"/>
              </a:spcAft>
              <a:buNone/>
            </a:pPr>
            <a:r>
              <a:t/>
            </a:r>
            <a:endParaRPr sz="3600">
              <a:solidFill>
                <a:srgbClr val="F20253"/>
              </a:solidFill>
              <a:latin typeface="Comfortaa"/>
              <a:ea typeface="Comfortaa"/>
              <a:cs typeface="Comfortaa"/>
              <a:sym typeface="Comfortaa"/>
            </a:endParaRPr>
          </a:p>
        </p:txBody>
      </p:sp>
      <p:sp>
        <p:nvSpPr>
          <p:cNvPr id="159" name="Google Shape;159;p27"/>
          <p:cNvSpPr txBox="1"/>
          <p:nvPr/>
        </p:nvSpPr>
        <p:spPr>
          <a:xfrm>
            <a:off x="259775" y="1896350"/>
            <a:ext cx="47148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715"/>
                </a:solidFill>
                <a:latin typeface="Lato"/>
                <a:ea typeface="Lato"/>
                <a:cs typeface="Lato"/>
                <a:sym typeface="Lato"/>
              </a:rPr>
              <a:t>IUT AI Student Chapter</a:t>
            </a:r>
            <a:endParaRPr>
              <a:solidFill>
                <a:srgbClr val="FF9715"/>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a:t>
            </a:r>
            <a:r>
              <a:rPr lang="en"/>
              <a:t>Clustering?</a:t>
            </a:r>
            <a:endParaRPr/>
          </a:p>
        </p:txBody>
      </p:sp>
      <p:sp>
        <p:nvSpPr>
          <p:cNvPr id="226" name="Google Shape;226;p36"/>
          <p:cNvSpPr txBox="1"/>
          <p:nvPr>
            <p:ph idx="1" type="body"/>
          </p:nvPr>
        </p:nvSpPr>
        <p:spPr>
          <a:xfrm>
            <a:off x="893700" y="1389775"/>
            <a:ext cx="7536000" cy="35361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2"/>
              </a:buClr>
              <a:buSzPts val="3000"/>
              <a:buFont typeface="Lato"/>
              <a:buChar char="●"/>
            </a:pPr>
            <a:r>
              <a:rPr lang="en">
                <a:solidFill>
                  <a:schemeClr val="dk2"/>
                </a:solidFill>
              </a:rPr>
              <a:t>Exploratory</a:t>
            </a:r>
            <a:r>
              <a:rPr lang="en">
                <a:solidFill>
                  <a:schemeClr val="dk2"/>
                </a:solidFill>
              </a:rPr>
              <a:t> data analysis</a:t>
            </a:r>
            <a:endParaRPr>
              <a:solidFill>
                <a:schemeClr val="dk2"/>
              </a:solidFill>
            </a:endParaRPr>
          </a:p>
          <a:p>
            <a:pPr indent="-419100" lvl="0" marL="457200" marR="0" rtl="0" algn="l">
              <a:lnSpc>
                <a:spcPct val="100000"/>
              </a:lnSpc>
              <a:spcBef>
                <a:spcPts val="0"/>
              </a:spcBef>
              <a:spcAft>
                <a:spcPts val="0"/>
              </a:spcAft>
              <a:buClr>
                <a:schemeClr val="dk2"/>
              </a:buClr>
              <a:buSzPts val="3000"/>
              <a:buChar char="●"/>
            </a:pPr>
            <a:r>
              <a:rPr lang="en">
                <a:solidFill>
                  <a:schemeClr val="dk2"/>
                </a:solidFill>
              </a:rPr>
              <a:t>Summary generation</a:t>
            </a:r>
            <a:endParaRPr>
              <a:solidFill>
                <a:schemeClr val="dk2"/>
              </a:solidFill>
            </a:endParaRPr>
          </a:p>
          <a:p>
            <a:pPr indent="-419100" lvl="0" marL="457200" marR="0" rtl="0" algn="l">
              <a:lnSpc>
                <a:spcPct val="100000"/>
              </a:lnSpc>
              <a:spcBef>
                <a:spcPts val="0"/>
              </a:spcBef>
              <a:spcAft>
                <a:spcPts val="0"/>
              </a:spcAft>
              <a:buClr>
                <a:schemeClr val="dk2"/>
              </a:buClr>
              <a:buSzPts val="3000"/>
              <a:buChar char="●"/>
            </a:pPr>
            <a:r>
              <a:rPr lang="en">
                <a:solidFill>
                  <a:schemeClr val="dk2"/>
                </a:solidFill>
              </a:rPr>
              <a:t>Outlier detection</a:t>
            </a:r>
            <a:endParaRPr>
              <a:solidFill>
                <a:schemeClr val="dk2"/>
              </a:solidFill>
            </a:endParaRPr>
          </a:p>
          <a:p>
            <a:pPr indent="-419100" lvl="0" marL="457200" marR="0" rtl="0" algn="l">
              <a:lnSpc>
                <a:spcPct val="100000"/>
              </a:lnSpc>
              <a:spcBef>
                <a:spcPts val="0"/>
              </a:spcBef>
              <a:spcAft>
                <a:spcPts val="0"/>
              </a:spcAft>
              <a:buClr>
                <a:schemeClr val="dk2"/>
              </a:buClr>
              <a:buSzPts val="3000"/>
              <a:buChar char="●"/>
            </a:pPr>
            <a:r>
              <a:rPr lang="en">
                <a:solidFill>
                  <a:schemeClr val="dk2"/>
                </a:solidFill>
              </a:rPr>
              <a:t>Finding duplicates</a:t>
            </a:r>
            <a:endParaRPr>
              <a:solidFill>
                <a:schemeClr val="dk2"/>
              </a:solidFill>
            </a:endParaRPr>
          </a:p>
          <a:p>
            <a:pPr indent="-419100" lvl="0" marL="457200" marR="0" rtl="0" algn="l">
              <a:lnSpc>
                <a:spcPct val="100000"/>
              </a:lnSpc>
              <a:spcBef>
                <a:spcPts val="0"/>
              </a:spcBef>
              <a:spcAft>
                <a:spcPts val="0"/>
              </a:spcAft>
              <a:buClr>
                <a:schemeClr val="dk2"/>
              </a:buClr>
              <a:buSzPts val="3000"/>
              <a:buChar char="●"/>
            </a:pPr>
            <a:r>
              <a:rPr lang="en">
                <a:solidFill>
                  <a:schemeClr val="dk2"/>
                </a:solidFill>
              </a:rPr>
              <a:t>Pre-processing step</a:t>
            </a:r>
            <a:endParaRPr>
              <a:solidFill>
                <a:schemeClr val="dk2"/>
              </a:solidFill>
            </a:endParaRPr>
          </a:p>
        </p:txBody>
      </p:sp>
      <p:sp>
        <p:nvSpPr>
          <p:cNvPr id="227" name="Google Shape;227;p3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Algorithms</a:t>
            </a:r>
            <a:endParaRPr/>
          </a:p>
        </p:txBody>
      </p:sp>
      <p:sp>
        <p:nvSpPr>
          <p:cNvPr id="233" name="Google Shape;233;p37"/>
          <p:cNvSpPr txBox="1"/>
          <p:nvPr>
            <p:ph idx="1" type="body"/>
          </p:nvPr>
        </p:nvSpPr>
        <p:spPr>
          <a:xfrm>
            <a:off x="893700" y="1194950"/>
            <a:ext cx="7536000" cy="34290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accent4"/>
              </a:buClr>
              <a:buSzPts val="3000"/>
              <a:buChar char="●"/>
            </a:pPr>
            <a:r>
              <a:rPr lang="en">
                <a:solidFill>
                  <a:schemeClr val="accent4"/>
                </a:solidFill>
              </a:rPr>
              <a:t>Partitioned-based Clustering</a:t>
            </a:r>
            <a:endParaRPr>
              <a:solidFill>
                <a:schemeClr val="accent4"/>
              </a:solidFill>
            </a:endParaRPr>
          </a:p>
          <a:p>
            <a:pPr indent="-342900" lvl="1" marL="914400" marR="0" rtl="0" algn="l">
              <a:lnSpc>
                <a:spcPct val="100000"/>
              </a:lnSpc>
              <a:spcBef>
                <a:spcPts val="0"/>
              </a:spcBef>
              <a:spcAft>
                <a:spcPts val="0"/>
              </a:spcAft>
              <a:buClr>
                <a:schemeClr val="accent1"/>
              </a:buClr>
              <a:buSzPts val="1800"/>
              <a:buChar char="○"/>
            </a:pPr>
            <a:r>
              <a:rPr lang="en" sz="1800">
                <a:solidFill>
                  <a:schemeClr val="accent1"/>
                </a:solidFill>
              </a:rPr>
              <a:t>Relatively Efficient</a:t>
            </a:r>
            <a:endParaRPr sz="1800">
              <a:solidFill>
                <a:schemeClr val="accent1"/>
              </a:solidFill>
            </a:endParaRPr>
          </a:p>
          <a:p>
            <a:pPr indent="-342900" lvl="1" marL="914400" marR="0" rtl="0" algn="l">
              <a:lnSpc>
                <a:spcPct val="100000"/>
              </a:lnSpc>
              <a:spcBef>
                <a:spcPts val="0"/>
              </a:spcBef>
              <a:spcAft>
                <a:spcPts val="0"/>
              </a:spcAft>
              <a:buClr>
                <a:schemeClr val="accent1"/>
              </a:buClr>
              <a:buSzPts val="1800"/>
              <a:buChar char="○"/>
            </a:pPr>
            <a:r>
              <a:rPr lang="en" sz="1800">
                <a:solidFill>
                  <a:schemeClr val="accent1"/>
                </a:solidFill>
              </a:rPr>
              <a:t>E.g. K-Means, K-Median, Fuzzy cMeans</a:t>
            </a:r>
            <a:endParaRPr sz="1800">
              <a:solidFill>
                <a:schemeClr val="accent1"/>
              </a:solidFill>
            </a:endParaRPr>
          </a:p>
          <a:p>
            <a:pPr indent="-419100" lvl="0" marL="457200" marR="0" rtl="0" algn="l">
              <a:lnSpc>
                <a:spcPct val="100000"/>
              </a:lnSpc>
              <a:spcBef>
                <a:spcPts val="0"/>
              </a:spcBef>
              <a:spcAft>
                <a:spcPts val="0"/>
              </a:spcAft>
              <a:buClr>
                <a:schemeClr val="accent4"/>
              </a:buClr>
              <a:buSzPts val="3000"/>
              <a:buChar char="●"/>
            </a:pPr>
            <a:r>
              <a:rPr lang="en">
                <a:solidFill>
                  <a:schemeClr val="accent4"/>
                </a:solidFill>
              </a:rPr>
              <a:t>Hierarchical Clustering</a:t>
            </a:r>
            <a:endParaRPr>
              <a:solidFill>
                <a:schemeClr val="accent4"/>
              </a:solidFill>
            </a:endParaRPr>
          </a:p>
          <a:p>
            <a:pPr indent="-342900" lvl="1" marL="914400" marR="0" rtl="0" algn="l">
              <a:lnSpc>
                <a:spcPct val="100000"/>
              </a:lnSpc>
              <a:spcBef>
                <a:spcPts val="0"/>
              </a:spcBef>
              <a:spcAft>
                <a:spcPts val="0"/>
              </a:spcAft>
              <a:buClr>
                <a:schemeClr val="accent1"/>
              </a:buClr>
              <a:buSzPts val="1800"/>
              <a:buChar char="○"/>
            </a:pPr>
            <a:r>
              <a:rPr lang="en" sz="1800">
                <a:solidFill>
                  <a:schemeClr val="accent1"/>
                </a:solidFill>
              </a:rPr>
              <a:t>Produces Trees of clusters</a:t>
            </a:r>
            <a:endParaRPr sz="1800">
              <a:solidFill>
                <a:schemeClr val="accent1"/>
              </a:solidFill>
            </a:endParaRPr>
          </a:p>
          <a:p>
            <a:pPr indent="-342900" lvl="1" marL="914400" marR="0" rtl="0" algn="l">
              <a:lnSpc>
                <a:spcPct val="100000"/>
              </a:lnSpc>
              <a:spcBef>
                <a:spcPts val="0"/>
              </a:spcBef>
              <a:spcAft>
                <a:spcPts val="0"/>
              </a:spcAft>
              <a:buClr>
                <a:schemeClr val="accent1"/>
              </a:buClr>
              <a:buSzPts val="1800"/>
              <a:buChar char="○"/>
            </a:pPr>
            <a:r>
              <a:rPr lang="en" sz="1800">
                <a:solidFill>
                  <a:schemeClr val="accent1"/>
                </a:solidFill>
              </a:rPr>
              <a:t>E.g. Agglomerative, Divisive</a:t>
            </a:r>
            <a:endParaRPr sz="1800">
              <a:solidFill>
                <a:schemeClr val="accent1"/>
              </a:solidFill>
            </a:endParaRPr>
          </a:p>
          <a:p>
            <a:pPr indent="-419100" lvl="0" marL="457200" marR="0" rtl="0" algn="l">
              <a:lnSpc>
                <a:spcPct val="100000"/>
              </a:lnSpc>
              <a:spcBef>
                <a:spcPts val="0"/>
              </a:spcBef>
              <a:spcAft>
                <a:spcPts val="0"/>
              </a:spcAft>
              <a:buClr>
                <a:schemeClr val="accent4"/>
              </a:buClr>
              <a:buSzPts val="3000"/>
              <a:buChar char="●"/>
            </a:pPr>
            <a:r>
              <a:rPr lang="en">
                <a:solidFill>
                  <a:schemeClr val="accent4"/>
                </a:solidFill>
              </a:rPr>
              <a:t>Density-based Clustering</a:t>
            </a:r>
            <a:endParaRPr>
              <a:solidFill>
                <a:schemeClr val="accent4"/>
              </a:solidFill>
            </a:endParaRPr>
          </a:p>
          <a:p>
            <a:pPr indent="-342900" lvl="1" marL="914400" marR="0" rtl="0" algn="l">
              <a:lnSpc>
                <a:spcPct val="100000"/>
              </a:lnSpc>
              <a:spcBef>
                <a:spcPts val="0"/>
              </a:spcBef>
              <a:spcAft>
                <a:spcPts val="0"/>
              </a:spcAft>
              <a:buClr>
                <a:schemeClr val="accent1"/>
              </a:buClr>
              <a:buSzPts val="1800"/>
              <a:buChar char="○"/>
            </a:pPr>
            <a:r>
              <a:rPr lang="en" sz="1800">
                <a:solidFill>
                  <a:schemeClr val="accent1"/>
                </a:solidFill>
              </a:rPr>
              <a:t>Produces </a:t>
            </a:r>
            <a:r>
              <a:rPr lang="en" sz="1800">
                <a:solidFill>
                  <a:schemeClr val="accent1"/>
                </a:solidFill>
              </a:rPr>
              <a:t>arbitrary</a:t>
            </a:r>
            <a:r>
              <a:rPr lang="en" sz="1800">
                <a:solidFill>
                  <a:schemeClr val="accent1"/>
                </a:solidFill>
              </a:rPr>
              <a:t> shapes of clusters</a:t>
            </a:r>
            <a:endParaRPr sz="1800">
              <a:solidFill>
                <a:schemeClr val="accent1"/>
              </a:solidFill>
            </a:endParaRPr>
          </a:p>
          <a:p>
            <a:pPr indent="-342900" lvl="1" marL="914400" marR="0" rtl="0" algn="l">
              <a:lnSpc>
                <a:spcPct val="100000"/>
              </a:lnSpc>
              <a:spcBef>
                <a:spcPts val="0"/>
              </a:spcBef>
              <a:spcAft>
                <a:spcPts val="0"/>
              </a:spcAft>
              <a:buClr>
                <a:schemeClr val="accent1"/>
              </a:buClr>
              <a:buSzPts val="1800"/>
              <a:buChar char="○"/>
            </a:pPr>
            <a:r>
              <a:rPr lang="en" sz="1800">
                <a:solidFill>
                  <a:schemeClr val="accent1"/>
                </a:solidFill>
              </a:rPr>
              <a:t>E.g. DBSCAN</a:t>
            </a:r>
            <a:endParaRPr sz="1800">
              <a:solidFill>
                <a:schemeClr val="accent1"/>
              </a:solidFill>
            </a:endParaRPr>
          </a:p>
        </p:txBody>
      </p:sp>
      <p:sp>
        <p:nvSpPr>
          <p:cNvPr id="234" name="Google Shape;234;p3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7"/>
          <p:cNvPicPr preferRelativeResize="0"/>
          <p:nvPr/>
        </p:nvPicPr>
        <p:blipFill rotWithShape="1">
          <a:blip r:embed="rId3">
            <a:alphaModFix/>
          </a:blip>
          <a:srcRect b="8820" l="65909" r="17329" t="27261"/>
          <a:stretch/>
        </p:blipFill>
        <p:spPr>
          <a:xfrm>
            <a:off x="6897000" y="918300"/>
            <a:ext cx="1857350" cy="3982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8"/>
          <p:cNvSpPr txBox="1"/>
          <p:nvPr>
            <p:ph type="ctrTitle"/>
          </p:nvPr>
        </p:nvSpPr>
        <p:spPr>
          <a:xfrm>
            <a:off x="721425" y="2838935"/>
            <a:ext cx="5216700" cy="115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000">
                <a:solidFill>
                  <a:srgbClr val="F20253"/>
                </a:solidFill>
                <a:latin typeface="Lato"/>
                <a:ea typeface="Lato"/>
                <a:cs typeface="Lato"/>
                <a:sym typeface="Lato"/>
              </a:rPr>
              <a:t>Partitioned-based Clustering</a:t>
            </a:r>
            <a:endParaRPr sz="3000">
              <a:solidFill>
                <a:srgbClr val="F20253"/>
              </a:solidFill>
              <a:latin typeface="Lato"/>
              <a:ea typeface="Lato"/>
              <a:cs typeface="Lato"/>
              <a:sym typeface="Lato"/>
            </a:endParaRPr>
          </a:p>
          <a:p>
            <a:pPr indent="0" lvl="0" marL="0" rtl="0" algn="l">
              <a:spcBef>
                <a:spcPts val="600"/>
              </a:spcBef>
              <a:spcAft>
                <a:spcPts val="0"/>
              </a:spcAft>
              <a:buNone/>
            </a:pPr>
            <a:r>
              <a:rPr lang="en" sz="3600">
                <a:solidFill>
                  <a:schemeClr val="accent1"/>
                </a:solidFill>
                <a:latin typeface="Lato"/>
                <a:ea typeface="Lato"/>
                <a:cs typeface="Lato"/>
                <a:sym typeface="Lato"/>
              </a:rPr>
              <a:t>K-Means</a:t>
            </a:r>
            <a:endParaRPr sz="36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a:t>
            </a:r>
            <a:endParaRPr/>
          </a:p>
        </p:txBody>
      </p:sp>
      <p:sp>
        <p:nvSpPr>
          <p:cNvPr id="246" name="Google Shape;246;p39"/>
          <p:cNvSpPr txBox="1"/>
          <p:nvPr>
            <p:ph idx="1" type="body"/>
          </p:nvPr>
        </p:nvSpPr>
        <p:spPr>
          <a:xfrm>
            <a:off x="387125" y="1152800"/>
            <a:ext cx="5548800" cy="3790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chemeClr val="accent1"/>
              </a:buClr>
              <a:buSzPts val="3000"/>
              <a:buChar char="●"/>
            </a:pPr>
            <a:r>
              <a:rPr lang="en">
                <a:solidFill>
                  <a:schemeClr val="accent1"/>
                </a:solidFill>
              </a:rPr>
              <a:t>K-means divides the data into </a:t>
            </a:r>
            <a:r>
              <a:rPr lang="en">
                <a:solidFill>
                  <a:srgbClr val="F20253"/>
                </a:solidFill>
              </a:rPr>
              <a:t>non-overlapping</a:t>
            </a:r>
            <a:r>
              <a:rPr lang="en">
                <a:solidFill>
                  <a:schemeClr val="accent1"/>
                </a:solidFill>
              </a:rPr>
              <a:t> subsets (clusters) without any cluster-internal structure</a:t>
            </a:r>
            <a:endParaRPr>
              <a:solidFill>
                <a:schemeClr val="accent1"/>
              </a:solidFill>
            </a:endParaRPr>
          </a:p>
          <a:p>
            <a:pPr indent="-419100" lvl="0" marL="457200" rtl="0" algn="l">
              <a:spcBef>
                <a:spcPts val="0"/>
              </a:spcBef>
              <a:spcAft>
                <a:spcPts val="0"/>
              </a:spcAft>
              <a:buSzPts val="3000"/>
              <a:buChar char="●"/>
            </a:pPr>
            <a:r>
              <a:rPr lang="en"/>
              <a:t>Data points within a cluster are very similar</a:t>
            </a:r>
            <a:endParaRPr/>
          </a:p>
          <a:p>
            <a:pPr indent="-419100" lvl="0" marL="457200" rtl="0" algn="l">
              <a:spcBef>
                <a:spcPts val="0"/>
              </a:spcBef>
              <a:spcAft>
                <a:spcPts val="0"/>
              </a:spcAft>
              <a:buSzPts val="3000"/>
              <a:buChar char="●"/>
            </a:pPr>
            <a:r>
              <a:rPr lang="en"/>
              <a:t>Data points across different clusters are very different</a:t>
            </a:r>
            <a:endParaRPr/>
          </a:p>
        </p:txBody>
      </p:sp>
      <p:pic>
        <p:nvPicPr>
          <p:cNvPr id="247" name="Google Shape;247;p39"/>
          <p:cNvPicPr preferRelativeResize="0"/>
          <p:nvPr/>
        </p:nvPicPr>
        <p:blipFill>
          <a:blip r:embed="rId3">
            <a:alphaModFix/>
          </a:blip>
          <a:stretch>
            <a:fillRect/>
          </a:stretch>
        </p:blipFill>
        <p:spPr>
          <a:xfrm>
            <a:off x="5997400" y="1566975"/>
            <a:ext cx="2903275" cy="2962125"/>
          </a:xfrm>
          <a:prstGeom prst="rect">
            <a:avLst/>
          </a:prstGeom>
          <a:noFill/>
          <a:ln>
            <a:noFill/>
          </a:ln>
        </p:spPr>
      </p:pic>
      <p:sp>
        <p:nvSpPr>
          <p:cNvPr id="248" name="Google Shape;248;p3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893700" y="206000"/>
            <a:ext cx="6327900" cy="116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Determine the similarity or dissimilarity</a:t>
            </a:r>
            <a:endParaRPr/>
          </a:p>
        </p:txBody>
      </p:sp>
      <p:sp>
        <p:nvSpPr>
          <p:cNvPr id="254" name="Google Shape;254;p40"/>
          <p:cNvSpPr txBox="1"/>
          <p:nvPr>
            <p:ph idx="1" type="body"/>
          </p:nvPr>
        </p:nvSpPr>
        <p:spPr>
          <a:xfrm>
            <a:off x="893700" y="1373600"/>
            <a:ext cx="7120200" cy="35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F20253"/>
                </a:solidFill>
              </a:rPr>
              <a:t>Minkowski Distance (l-p norm): </a:t>
            </a:r>
            <a:endParaRPr>
              <a:solidFill>
                <a:srgbClr val="F20253"/>
              </a:solidFill>
            </a:endParaRPr>
          </a:p>
          <a:p>
            <a:pPr indent="0" lvl="0" marL="0" rtl="0" algn="l">
              <a:spcBef>
                <a:spcPts val="600"/>
              </a:spcBef>
              <a:spcAft>
                <a:spcPts val="0"/>
              </a:spcAft>
              <a:buNone/>
            </a:pPr>
            <a:r>
              <a:t/>
            </a:r>
            <a:endParaRPr>
              <a:solidFill>
                <a:srgbClr val="F20253"/>
              </a:solidFill>
            </a:endParaRPr>
          </a:p>
          <a:p>
            <a:pPr indent="0" lvl="0" marL="0" rtl="0" algn="l">
              <a:spcBef>
                <a:spcPts val="600"/>
              </a:spcBef>
              <a:spcAft>
                <a:spcPts val="0"/>
              </a:spcAft>
              <a:buNone/>
            </a:pPr>
            <a:r>
              <a:t/>
            </a:r>
            <a:endParaRPr sz="2400">
              <a:solidFill>
                <a:schemeClr val="dk2"/>
              </a:solidFill>
            </a:endParaRPr>
          </a:p>
          <a:p>
            <a:pPr indent="0" lvl="0" marL="0" rtl="0" algn="l">
              <a:spcBef>
                <a:spcPts val="600"/>
              </a:spcBef>
              <a:spcAft>
                <a:spcPts val="0"/>
              </a:spcAft>
              <a:buNone/>
            </a:pPr>
            <a:r>
              <a:t/>
            </a:r>
            <a:endParaRPr sz="2400">
              <a:solidFill>
                <a:schemeClr val="dk2"/>
              </a:solidFill>
            </a:endParaRPr>
          </a:p>
          <a:p>
            <a:pPr indent="0" lvl="0" marL="0" rtl="0" algn="l">
              <a:spcBef>
                <a:spcPts val="600"/>
              </a:spcBef>
              <a:spcAft>
                <a:spcPts val="0"/>
              </a:spcAft>
              <a:buNone/>
            </a:pPr>
            <a:r>
              <a:rPr lang="en" sz="2400">
                <a:solidFill>
                  <a:schemeClr val="dk2"/>
                </a:solidFill>
              </a:rPr>
              <a:t>Where xi, xj are two l-dimensional data.</a:t>
            </a:r>
            <a:endParaRPr sz="2400">
              <a:solidFill>
                <a:schemeClr val="dk2"/>
              </a:solidFill>
            </a:endParaRPr>
          </a:p>
          <a:p>
            <a:pPr indent="0" lvl="0" marL="0" rtl="0" algn="l">
              <a:spcBef>
                <a:spcPts val="600"/>
              </a:spcBef>
              <a:spcAft>
                <a:spcPts val="0"/>
              </a:spcAft>
              <a:buNone/>
            </a:pPr>
            <a:r>
              <a:t/>
            </a:r>
            <a:endParaRPr>
              <a:solidFill>
                <a:schemeClr val="dk2"/>
              </a:solidFill>
            </a:endParaRPr>
          </a:p>
          <a:p>
            <a:pPr indent="0" lvl="0" marL="0" rtl="0" algn="l">
              <a:spcBef>
                <a:spcPts val="600"/>
              </a:spcBef>
              <a:spcAft>
                <a:spcPts val="0"/>
              </a:spcAft>
              <a:buNone/>
            </a:pPr>
            <a:r>
              <a:t/>
            </a:r>
            <a:endParaRPr>
              <a:solidFill>
                <a:srgbClr val="F20253"/>
              </a:solidFill>
            </a:endParaRPr>
          </a:p>
          <a:p>
            <a:pPr indent="0" lvl="0" marL="0" rtl="0" algn="l">
              <a:spcBef>
                <a:spcPts val="600"/>
              </a:spcBef>
              <a:spcAft>
                <a:spcPts val="0"/>
              </a:spcAft>
              <a:buNone/>
            </a:pPr>
            <a:r>
              <a:t/>
            </a:r>
            <a:endParaRPr>
              <a:solidFill>
                <a:srgbClr val="F20253"/>
              </a:solidFill>
            </a:endParaRPr>
          </a:p>
          <a:p>
            <a:pPr indent="0" lvl="0" marL="0" rtl="0" algn="l">
              <a:spcBef>
                <a:spcPts val="600"/>
              </a:spcBef>
              <a:spcAft>
                <a:spcPts val="0"/>
              </a:spcAft>
              <a:buNone/>
            </a:pPr>
            <a:r>
              <a:t/>
            </a:r>
            <a:endParaRPr>
              <a:solidFill>
                <a:srgbClr val="F20253"/>
              </a:solidFill>
            </a:endParaRPr>
          </a:p>
        </p:txBody>
      </p:sp>
      <p:pic>
        <p:nvPicPr>
          <p:cNvPr descr="d(i, j) = \sqrt[p]{{|x_{i1} - x_{j1}|}^p + {|x_{i2} - x_{j2}|}^p + ... + {|x_{il} - x_{jl}|}^p}" id="255" name="Google Shape;255;p40" title="MathEquation,#6f6c6c"/>
          <p:cNvPicPr preferRelativeResize="0"/>
          <p:nvPr/>
        </p:nvPicPr>
        <p:blipFill>
          <a:blip r:embed="rId3">
            <a:alphaModFix/>
          </a:blip>
          <a:stretch>
            <a:fillRect/>
          </a:stretch>
        </p:blipFill>
        <p:spPr>
          <a:xfrm>
            <a:off x="890838" y="2501025"/>
            <a:ext cx="7362318" cy="635000"/>
          </a:xfrm>
          <a:prstGeom prst="rect">
            <a:avLst/>
          </a:prstGeom>
          <a:noFill/>
          <a:ln>
            <a:noFill/>
          </a:ln>
        </p:spPr>
      </p:pic>
      <p:sp>
        <p:nvSpPr>
          <p:cNvPr id="256" name="Google Shape;256;p4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893700" y="206000"/>
            <a:ext cx="6821400" cy="9054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a:solidFill>
                  <a:srgbClr val="97ABBC"/>
                </a:solidFill>
              </a:rPr>
              <a:t>Minkowski Distance </a:t>
            </a:r>
            <a:endParaRPr>
              <a:solidFill>
                <a:srgbClr val="97ABBC"/>
              </a:solidFill>
            </a:endParaRPr>
          </a:p>
        </p:txBody>
      </p:sp>
      <p:sp>
        <p:nvSpPr>
          <p:cNvPr id="262" name="Google Shape;262;p41"/>
          <p:cNvSpPr txBox="1"/>
          <p:nvPr>
            <p:ph idx="1" type="body"/>
          </p:nvPr>
        </p:nvSpPr>
        <p:spPr>
          <a:xfrm>
            <a:off x="893700" y="1373600"/>
            <a:ext cx="7120200" cy="3552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chemeClr val="dk2"/>
              </a:buClr>
              <a:buSzPts val="3000"/>
              <a:buChar char="●"/>
            </a:pPr>
            <a:r>
              <a:rPr lang="en">
                <a:solidFill>
                  <a:schemeClr val="dk2"/>
                </a:solidFill>
              </a:rPr>
              <a:t>L1 norm (p = 1) :</a:t>
            </a:r>
            <a:r>
              <a:rPr lang="en">
                <a:solidFill>
                  <a:schemeClr val="accent4"/>
                </a:solidFill>
              </a:rPr>
              <a:t> Manhattan distance </a:t>
            </a:r>
            <a:endParaRPr>
              <a:solidFill>
                <a:schemeClr val="accent4"/>
              </a:solidFill>
            </a:endParaRPr>
          </a:p>
          <a:p>
            <a:pPr indent="0" lvl="0" marL="457200" rtl="0" algn="l">
              <a:spcBef>
                <a:spcPts val="600"/>
              </a:spcBef>
              <a:spcAft>
                <a:spcPts val="0"/>
              </a:spcAft>
              <a:buNone/>
            </a:pPr>
            <a:r>
              <a:t/>
            </a:r>
            <a:endParaRPr>
              <a:solidFill>
                <a:schemeClr val="dk2"/>
              </a:solidFill>
            </a:endParaRPr>
          </a:p>
          <a:p>
            <a:pPr indent="0" lvl="0" marL="457200" rtl="0" algn="l">
              <a:spcBef>
                <a:spcPts val="600"/>
              </a:spcBef>
              <a:spcAft>
                <a:spcPts val="0"/>
              </a:spcAft>
              <a:buNone/>
            </a:pPr>
            <a:r>
              <a:t/>
            </a:r>
            <a:endParaRPr>
              <a:solidFill>
                <a:schemeClr val="dk2"/>
              </a:solidFill>
            </a:endParaRPr>
          </a:p>
          <a:p>
            <a:pPr indent="-419100" lvl="0" marL="457200" rtl="0" algn="l">
              <a:spcBef>
                <a:spcPts val="600"/>
              </a:spcBef>
              <a:spcAft>
                <a:spcPts val="0"/>
              </a:spcAft>
              <a:buClr>
                <a:schemeClr val="dk2"/>
              </a:buClr>
              <a:buSzPts val="3000"/>
              <a:buChar char="●"/>
            </a:pPr>
            <a:r>
              <a:rPr lang="en">
                <a:solidFill>
                  <a:schemeClr val="dk2"/>
                </a:solidFill>
              </a:rPr>
              <a:t>L2 norm (p = 2):</a:t>
            </a:r>
            <a:r>
              <a:rPr lang="en">
                <a:solidFill>
                  <a:schemeClr val="accent4"/>
                </a:solidFill>
              </a:rPr>
              <a:t> Euclidean distance</a:t>
            </a:r>
            <a:endParaRPr>
              <a:solidFill>
                <a:schemeClr val="accent4"/>
              </a:solidFill>
            </a:endParaRPr>
          </a:p>
          <a:p>
            <a:pPr indent="0" lvl="0" marL="457200" rtl="0" algn="l">
              <a:spcBef>
                <a:spcPts val="600"/>
              </a:spcBef>
              <a:spcAft>
                <a:spcPts val="0"/>
              </a:spcAft>
              <a:buNone/>
            </a:pPr>
            <a:r>
              <a:t/>
            </a:r>
            <a:endParaRPr>
              <a:solidFill>
                <a:schemeClr val="dk2"/>
              </a:solidFill>
            </a:endParaRPr>
          </a:p>
          <a:p>
            <a:pPr indent="0" lvl="0" marL="0" rtl="0" algn="l">
              <a:spcBef>
                <a:spcPts val="600"/>
              </a:spcBef>
              <a:spcAft>
                <a:spcPts val="0"/>
              </a:spcAft>
              <a:buNone/>
            </a:pPr>
            <a:r>
              <a:t/>
            </a:r>
            <a:endParaRPr>
              <a:solidFill>
                <a:srgbClr val="F20253"/>
              </a:solidFill>
            </a:endParaRPr>
          </a:p>
          <a:p>
            <a:pPr indent="0" lvl="0" marL="0" rtl="0" algn="l">
              <a:spcBef>
                <a:spcPts val="600"/>
              </a:spcBef>
              <a:spcAft>
                <a:spcPts val="0"/>
              </a:spcAft>
              <a:buNone/>
            </a:pPr>
            <a:r>
              <a:t/>
            </a:r>
            <a:endParaRPr>
              <a:solidFill>
                <a:srgbClr val="F20253"/>
              </a:solidFill>
            </a:endParaRPr>
          </a:p>
        </p:txBody>
      </p:sp>
      <p:pic>
        <p:nvPicPr>
          <p:cNvPr descr="d(i, j) = \sqrt{{|x_{i1} - x_{j1}|}^2 + {|x_{i2} - x_{j2}|}^2 + ... + {|x_{il} -x_{jl}|}^2}" id="263" name="Google Shape;263;p41" title="MathEquation,#6f6c6c"/>
          <p:cNvPicPr preferRelativeResize="0"/>
          <p:nvPr/>
        </p:nvPicPr>
        <p:blipFill>
          <a:blip r:embed="rId3">
            <a:alphaModFix/>
          </a:blip>
          <a:stretch>
            <a:fillRect/>
          </a:stretch>
        </p:blipFill>
        <p:spPr>
          <a:xfrm>
            <a:off x="994525" y="3870625"/>
            <a:ext cx="7154930" cy="635000"/>
          </a:xfrm>
          <a:prstGeom prst="rect">
            <a:avLst/>
          </a:prstGeom>
          <a:noFill/>
          <a:ln>
            <a:noFill/>
          </a:ln>
        </p:spPr>
      </p:pic>
      <p:pic>
        <p:nvPicPr>
          <p:cNvPr descr="d(i, j) = {|x_{i1} - x_{j1}|}+ {|x_{i2} - x_{j2}|} + ... + {|x_{il} -x_{jl}|}" id="264" name="Google Shape;264;p41" title="MathEquation,#6f6c6c"/>
          <p:cNvPicPr preferRelativeResize="0"/>
          <p:nvPr/>
        </p:nvPicPr>
        <p:blipFill>
          <a:blip r:embed="rId4">
            <a:alphaModFix/>
          </a:blip>
          <a:stretch>
            <a:fillRect/>
          </a:stretch>
        </p:blipFill>
        <p:spPr>
          <a:xfrm>
            <a:off x="1011900" y="2571750"/>
            <a:ext cx="7120200" cy="427202"/>
          </a:xfrm>
          <a:prstGeom prst="rect">
            <a:avLst/>
          </a:prstGeom>
          <a:noFill/>
          <a:ln>
            <a:noFill/>
          </a:ln>
        </p:spPr>
      </p:pic>
      <p:sp>
        <p:nvSpPr>
          <p:cNvPr id="265" name="Google Shape;265;p4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893700" y="206004"/>
            <a:ext cx="6462600" cy="116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1-dimensional similarity/distance</a:t>
            </a:r>
            <a:endParaRPr/>
          </a:p>
        </p:txBody>
      </p:sp>
      <p:pic>
        <p:nvPicPr>
          <p:cNvPr id="271" name="Google Shape;271;p42"/>
          <p:cNvPicPr preferRelativeResize="0"/>
          <p:nvPr/>
        </p:nvPicPr>
        <p:blipFill rotWithShape="1">
          <a:blip r:embed="rId3">
            <a:alphaModFix/>
          </a:blip>
          <a:srcRect b="35603" l="17899" r="21874" t="26689"/>
          <a:stretch/>
        </p:blipFill>
        <p:spPr>
          <a:xfrm>
            <a:off x="1441762" y="1373612"/>
            <a:ext cx="5507176" cy="1938499"/>
          </a:xfrm>
          <a:prstGeom prst="rect">
            <a:avLst/>
          </a:prstGeom>
          <a:noFill/>
          <a:ln>
            <a:noFill/>
          </a:ln>
        </p:spPr>
      </p:pic>
      <p:pic>
        <p:nvPicPr>
          <p:cNvPr descr="Dis(x1, x2) = \sqrt{\sum_{i=0}^{n}(x_{1i} - x_{2i})^2}" id="272" name="Google Shape;272;p42" title="MathEquation,#686464"/>
          <p:cNvPicPr preferRelativeResize="0"/>
          <p:nvPr/>
        </p:nvPicPr>
        <p:blipFill>
          <a:blip r:embed="rId4">
            <a:alphaModFix/>
          </a:blip>
          <a:stretch>
            <a:fillRect/>
          </a:stretch>
        </p:blipFill>
        <p:spPr>
          <a:xfrm>
            <a:off x="1865063" y="3493950"/>
            <a:ext cx="4660550" cy="635000"/>
          </a:xfrm>
          <a:prstGeom prst="rect">
            <a:avLst/>
          </a:prstGeom>
          <a:noFill/>
          <a:ln>
            <a:noFill/>
          </a:ln>
        </p:spPr>
      </p:pic>
      <p:pic>
        <p:nvPicPr>
          <p:cNvPr descr="Dis(x1, x2) = \sqrt{\sum_{i=0}^{n}(54 - 50)^2} = 4" id="273" name="Google Shape;273;p42" title="MathEquation,#686464"/>
          <p:cNvPicPr preferRelativeResize="0"/>
          <p:nvPr/>
        </p:nvPicPr>
        <p:blipFill>
          <a:blip r:embed="rId5">
            <a:alphaModFix/>
          </a:blip>
          <a:stretch>
            <a:fillRect/>
          </a:stretch>
        </p:blipFill>
        <p:spPr>
          <a:xfrm>
            <a:off x="1655350" y="4195350"/>
            <a:ext cx="5080000" cy="635000"/>
          </a:xfrm>
          <a:prstGeom prst="rect">
            <a:avLst/>
          </a:prstGeom>
          <a:noFill/>
          <a:ln>
            <a:noFill/>
          </a:ln>
        </p:spPr>
      </p:pic>
      <p:sp>
        <p:nvSpPr>
          <p:cNvPr id="274" name="Google Shape;274;p4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893700" y="206005"/>
            <a:ext cx="6462600" cy="116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2</a:t>
            </a:r>
            <a:r>
              <a:rPr lang="en"/>
              <a:t>-dimensional similarity/distance</a:t>
            </a:r>
            <a:endParaRPr/>
          </a:p>
        </p:txBody>
      </p:sp>
      <p:pic>
        <p:nvPicPr>
          <p:cNvPr id="280" name="Google Shape;280;p43"/>
          <p:cNvPicPr preferRelativeResize="0"/>
          <p:nvPr/>
        </p:nvPicPr>
        <p:blipFill rotWithShape="1">
          <a:blip r:embed="rId3">
            <a:alphaModFix/>
          </a:blip>
          <a:srcRect b="32558" l="18182" r="22300" t="26513"/>
          <a:stretch/>
        </p:blipFill>
        <p:spPr>
          <a:xfrm>
            <a:off x="1662550" y="1298876"/>
            <a:ext cx="5442226" cy="2104149"/>
          </a:xfrm>
          <a:prstGeom prst="rect">
            <a:avLst/>
          </a:prstGeom>
          <a:noFill/>
          <a:ln>
            <a:noFill/>
          </a:ln>
        </p:spPr>
      </p:pic>
      <p:pic>
        <p:nvPicPr>
          <p:cNvPr descr="Dis(x1, x2) = \sqrt{\sum_{i=0}^{n}(x_{1i} - x_{2i})^2}" id="281" name="Google Shape;281;p43" title="MathEquation,#686464"/>
          <p:cNvPicPr preferRelativeResize="0"/>
          <p:nvPr/>
        </p:nvPicPr>
        <p:blipFill>
          <a:blip r:embed="rId4">
            <a:alphaModFix/>
          </a:blip>
          <a:stretch>
            <a:fillRect/>
          </a:stretch>
        </p:blipFill>
        <p:spPr>
          <a:xfrm>
            <a:off x="2053388" y="3545900"/>
            <a:ext cx="4660550" cy="635000"/>
          </a:xfrm>
          <a:prstGeom prst="rect">
            <a:avLst/>
          </a:prstGeom>
          <a:noFill/>
          <a:ln>
            <a:noFill/>
          </a:ln>
        </p:spPr>
      </p:pic>
      <p:pic>
        <p:nvPicPr>
          <p:cNvPr descr="= \sqrt{(54-50)^2 + (190 - 200)^2} = 10.77" id="282" name="Google Shape;282;p43" title="MathEquation,#686464"/>
          <p:cNvPicPr preferRelativeResize="0"/>
          <p:nvPr/>
        </p:nvPicPr>
        <p:blipFill>
          <a:blip r:embed="rId5">
            <a:alphaModFix/>
          </a:blip>
          <a:stretch>
            <a:fillRect/>
          </a:stretch>
        </p:blipFill>
        <p:spPr>
          <a:xfrm>
            <a:off x="2723550" y="4180900"/>
            <a:ext cx="3320262" cy="635000"/>
          </a:xfrm>
          <a:prstGeom prst="rect">
            <a:avLst/>
          </a:prstGeom>
          <a:noFill/>
          <a:ln>
            <a:noFill/>
          </a:ln>
        </p:spPr>
      </p:pic>
      <p:sp>
        <p:nvSpPr>
          <p:cNvPr id="283" name="Google Shape;283;p4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893700" y="206004"/>
            <a:ext cx="6462600" cy="116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Multi-dimensional similarity/distance</a:t>
            </a:r>
            <a:endParaRPr/>
          </a:p>
        </p:txBody>
      </p:sp>
      <p:pic>
        <p:nvPicPr>
          <p:cNvPr id="289" name="Google Shape;289;p44"/>
          <p:cNvPicPr preferRelativeResize="0"/>
          <p:nvPr/>
        </p:nvPicPr>
        <p:blipFill rotWithShape="1">
          <a:blip r:embed="rId3">
            <a:alphaModFix/>
          </a:blip>
          <a:srcRect b="35347" l="18468" r="16617" t="25745"/>
          <a:stretch/>
        </p:blipFill>
        <p:spPr>
          <a:xfrm>
            <a:off x="1604100" y="1373601"/>
            <a:ext cx="5935799" cy="2000250"/>
          </a:xfrm>
          <a:prstGeom prst="rect">
            <a:avLst/>
          </a:prstGeom>
          <a:noFill/>
          <a:ln>
            <a:noFill/>
          </a:ln>
        </p:spPr>
      </p:pic>
      <p:pic>
        <p:nvPicPr>
          <p:cNvPr descr="Dis(x1, x2) = \sqrt{\sum_{i=0}^{n}(x_{1i} - x_{2i})^2}" id="290" name="Google Shape;290;p44" title="MathEquation,#686464"/>
          <p:cNvPicPr preferRelativeResize="0"/>
          <p:nvPr/>
        </p:nvPicPr>
        <p:blipFill>
          <a:blip r:embed="rId4">
            <a:alphaModFix/>
          </a:blip>
          <a:stretch>
            <a:fillRect/>
          </a:stretch>
        </p:blipFill>
        <p:spPr>
          <a:xfrm>
            <a:off x="2078175" y="3623825"/>
            <a:ext cx="4660550" cy="635000"/>
          </a:xfrm>
          <a:prstGeom prst="rect">
            <a:avLst/>
          </a:prstGeom>
          <a:noFill/>
          <a:ln>
            <a:noFill/>
          </a:ln>
        </p:spPr>
      </p:pic>
      <p:pic>
        <p:nvPicPr>
          <p:cNvPr descr="= \sqrt{(54-50)^2 + (190 - 200)^2 + (3-8)^2} = 11.87" id="291" name="Google Shape;291;p44" title="MathEquation,#686464"/>
          <p:cNvPicPr preferRelativeResize="0"/>
          <p:nvPr/>
        </p:nvPicPr>
        <p:blipFill>
          <a:blip r:embed="rId5">
            <a:alphaModFix/>
          </a:blip>
          <a:stretch>
            <a:fillRect/>
          </a:stretch>
        </p:blipFill>
        <p:spPr>
          <a:xfrm>
            <a:off x="1013900" y="4403125"/>
            <a:ext cx="6789100" cy="441300"/>
          </a:xfrm>
          <a:prstGeom prst="rect">
            <a:avLst/>
          </a:prstGeom>
          <a:noFill/>
          <a:ln>
            <a:noFill/>
          </a:ln>
        </p:spPr>
      </p:pic>
      <p:sp>
        <p:nvSpPr>
          <p:cNvPr id="292" name="Google Shape;292;p4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5"/>
          <p:cNvSpPr txBox="1"/>
          <p:nvPr>
            <p:ph type="title"/>
          </p:nvPr>
        </p:nvSpPr>
        <p:spPr>
          <a:xfrm>
            <a:off x="155875" y="128050"/>
            <a:ext cx="8364600" cy="89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K-Means Clustering Work?</a:t>
            </a:r>
            <a:endParaRPr/>
          </a:p>
        </p:txBody>
      </p:sp>
      <p:pic>
        <p:nvPicPr>
          <p:cNvPr id="298" name="Google Shape;298;p45"/>
          <p:cNvPicPr preferRelativeResize="0"/>
          <p:nvPr/>
        </p:nvPicPr>
        <p:blipFill rotWithShape="1">
          <a:blip r:embed="rId3">
            <a:alphaModFix/>
          </a:blip>
          <a:srcRect b="0" l="31111" r="5396" t="18949"/>
          <a:stretch/>
        </p:blipFill>
        <p:spPr>
          <a:xfrm>
            <a:off x="3660325" y="1104025"/>
            <a:ext cx="5483674" cy="3935576"/>
          </a:xfrm>
          <a:prstGeom prst="rect">
            <a:avLst/>
          </a:prstGeom>
          <a:noFill/>
          <a:ln>
            <a:noFill/>
          </a:ln>
        </p:spPr>
      </p:pic>
      <p:pic>
        <p:nvPicPr>
          <p:cNvPr id="299" name="Google Shape;299;p45"/>
          <p:cNvPicPr preferRelativeResize="0"/>
          <p:nvPr/>
        </p:nvPicPr>
        <p:blipFill rotWithShape="1">
          <a:blip r:embed="rId4">
            <a:alphaModFix/>
          </a:blip>
          <a:srcRect b="28586" l="3576" r="70263" t="38525"/>
          <a:stretch/>
        </p:blipFill>
        <p:spPr>
          <a:xfrm>
            <a:off x="649400" y="2195087"/>
            <a:ext cx="2480851" cy="1753450"/>
          </a:xfrm>
          <a:prstGeom prst="rect">
            <a:avLst/>
          </a:prstGeom>
          <a:noFill/>
          <a:ln>
            <a:noFill/>
          </a:ln>
        </p:spPr>
      </p:pic>
      <p:sp>
        <p:nvSpPr>
          <p:cNvPr id="300" name="Google Shape;300;p4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Segmentation</a:t>
            </a:r>
            <a:endParaRPr/>
          </a:p>
        </p:txBody>
      </p:sp>
      <p:pic>
        <p:nvPicPr>
          <p:cNvPr id="165" name="Google Shape;165;p28"/>
          <p:cNvPicPr preferRelativeResize="0"/>
          <p:nvPr/>
        </p:nvPicPr>
        <p:blipFill rotWithShape="1">
          <a:blip r:embed="rId3">
            <a:alphaModFix/>
          </a:blip>
          <a:srcRect b="40146" l="4540" r="32391" t="27262"/>
          <a:stretch/>
        </p:blipFill>
        <p:spPr>
          <a:xfrm>
            <a:off x="893700" y="1402750"/>
            <a:ext cx="6678726" cy="1940452"/>
          </a:xfrm>
          <a:prstGeom prst="rect">
            <a:avLst/>
          </a:prstGeom>
          <a:noFill/>
          <a:ln>
            <a:noFill/>
          </a:ln>
        </p:spPr>
      </p:pic>
      <p:sp>
        <p:nvSpPr>
          <p:cNvPr id="166" name="Google Shape;166;p28"/>
          <p:cNvSpPr txBox="1"/>
          <p:nvPr/>
        </p:nvSpPr>
        <p:spPr>
          <a:xfrm>
            <a:off x="987125" y="3403025"/>
            <a:ext cx="65853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aleway"/>
                <a:ea typeface="Raleway"/>
                <a:cs typeface="Raleway"/>
                <a:sym typeface="Raleway"/>
              </a:rPr>
              <a:t>Understanding different kinds of customers</a:t>
            </a:r>
            <a:endParaRPr sz="2400">
              <a:solidFill>
                <a:schemeClr val="accent1"/>
              </a:solidFill>
              <a:latin typeface="Raleway"/>
              <a:ea typeface="Raleway"/>
              <a:cs typeface="Raleway"/>
              <a:sym typeface="Raleway"/>
            </a:endParaRPr>
          </a:p>
        </p:txBody>
      </p:sp>
      <p:sp>
        <p:nvSpPr>
          <p:cNvPr id="167" name="Google Shape;167;p2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Clustering</a:t>
            </a:r>
            <a:endParaRPr/>
          </a:p>
        </p:txBody>
      </p:sp>
      <p:sp>
        <p:nvSpPr>
          <p:cNvPr id="306" name="Google Shape;306;p46"/>
          <p:cNvSpPr txBox="1"/>
          <p:nvPr>
            <p:ph idx="1" type="body"/>
          </p:nvPr>
        </p:nvSpPr>
        <p:spPr>
          <a:xfrm>
            <a:off x="400125" y="1373600"/>
            <a:ext cx="2925000" cy="3552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AutoNum type="arabicPeriod"/>
            </a:pPr>
            <a:r>
              <a:rPr lang="en"/>
              <a:t>Initialize </a:t>
            </a:r>
            <a:r>
              <a:rPr lang="en">
                <a:solidFill>
                  <a:srgbClr val="F20253"/>
                </a:solidFill>
              </a:rPr>
              <a:t>k=3 </a:t>
            </a:r>
            <a:r>
              <a:rPr lang="en"/>
              <a:t>centroids randomly</a:t>
            </a:r>
            <a:endParaRPr/>
          </a:p>
        </p:txBody>
      </p:sp>
      <p:pic>
        <p:nvPicPr>
          <p:cNvPr id="307" name="Google Shape;307;p46"/>
          <p:cNvPicPr preferRelativeResize="0"/>
          <p:nvPr/>
        </p:nvPicPr>
        <p:blipFill rotWithShape="1">
          <a:blip r:embed="rId3">
            <a:alphaModFix/>
          </a:blip>
          <a:srcRect b="4200" l="33241" r="7099" t="24232"/>
          <a:stretch/>
        </p:blipFill>
        <p:spPr>
          <a:xfrm>
            <a:off x="3493950" y="1310250"/>
            <a:ext cx="5455223" cy="3679000"/>
          </a:xfrm>
          <a:prstGeom prst="rect">
            <a:avLst/>
          </a:prstGeom>
          <a:noFill/>
          <a:ln>
            <a:noFill/>
          </a:ln>
        </p:spPr>
      </p:pic>
      <p:sp>
        <p:nvSpPr>
          <p:cNvPr id="308" name="Google Shape;308;p4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Clustering</a:t>
            </a:r>
            <a:endParaRPr/>
          </a:p>
        </p:txBody>
      </p:sp>
      <p:sp>
        <p:nvSpPr>
          <p:cNvPr id="314" name="Google Shape;314;p47"/>
          <p:cNvSpPr txBox="1"/>
          <p:nvPr>
            <p:ph idx="1" type="body"/>
          </p:nvPr>
        </p:nvSpPr>
        <p:spPr>
          <a:xfrm>
            <a:off x="348175" y="993850"/>
            <a:ext cx="5392800" cy="65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2. Calculate Distance</a:t>
            </a:r>
            <a:endParaRPr/>
          </a:p>
        </p:txBody>
      </p:sp>
      <p:pic>
        <p:nvPicPr>
          <p:cNvPr id="315" name="Google Shape;315;p47"/>
          <p:cNvPicPr preferRelativeResize="0"/>
          <p:nvPr/>
        </p:nvPicPr>
        <p:blipFill rotWithShape="1">
          <a:blip r:embed="rId3">
            <a:alphaModFix/>
          </a:blip>
          <a:srcRect b="5285" l="5974" r="7811" t="26692"/>
          <a:stretch/>
        </p:blipFill>
        <p:spPr>
          <a:xfrm>
            <a:off x="1078075" y="1646350"/>
            <a:ext cx="7884101" cy="3497149"/>
          </a:xfrm>
          <a:prstGeom prst="rect">
            <a:avLst/>
          </a:prstGeom>
          <a:noFill/>
          <a:ln>
            <a:noFill/>
          </a:ln>
        </p:spPr>
      </p:pic>
      <p:sp>
        <p:nvSpPr>
          <p:cNvPr id="316" name="Google Shape;316;p47"/>
          <p:cNvSpPr txBox="1"/>
          <p:nvPr/>
        </p:nvSpPr>
        <p:spPr>
          <a:xfrm>
            <a:off x="1265948" y="4560750"/>
            <a:ext cx="15066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77480"/>
                </a:solidFill>
                <a:latin typeface="Lato"/>
                <a:ea typeface="Lato"/>
                <a:cs typeface="Lato"/>
                <a:sym typeface="Lato"/>
              </a:rPr>
              <a:t>Distance Matrix</a:t>
            </a:r>
            <a:endParaRPr>
              <a:solidFill>
                <a:srgbClr val="677480"/>
              </a:solidFill>
              <a:latin typeface="Lato"/>
              <a:ea typeface="Lato"/>
              <a:cs typeface="Lato"/>
              <a:sym typeface="Lato"/>
            </a:endParaRPr>
          </a:p>
        </p:txBody>
      </p:sp>
      <p:sp>
        <p:nvSpPr>
          <p:cNvPr id="317" name="Google Shape;317;p4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Clustering</a:t>
            </a:r>
            <a:endParaRPr/>
          </a:p>
        </p:txBody>
      </p:sp>
      <p:sp>
        <p:nvSpPr>
          <p:cNvPr id="323" name="Google Shape;323;p48"/>
          <p:cNvSpPr txBox="1"/>
          <p:nvPr>
            <p:ph idx="1" type="body"/>
          </p:nvPr>
        </p:nvSpPr>
        <p:spPr>
          <a:xfrm>
            <a:off x="454600" y="1373600"/>
            <a:ext cx="2714700" cy="35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3. Assign each                            point to the </a:t>
            </a:r>
            <a:r>
              <a:rPr lang="en">
                <a:solidFill>
                  <a:srgbClr val="F20253"/>
                </a:solidFill>
              </a:rPr>
              <a:t>closest</a:t>
            </a:r>
            <a:r>
              <a:rPr lang="en"/>
              <a:t> centroid</a:t>
            </a:r>
            <a:endParaRPr/>
          </a:p>
        </p:txBody>
      </p:sp>
      <p:pic>
        <p:nvPicPr>
          <p:cNvPr id="324" name="Google Shape;324;p48"/>
          <p:cNvPicPr preferRelativeResize="0"/>
          <p:nvPr/>
        </p:nvPicPr>
        <p:blipFill rotWithShape="1">
          <a:blip r:embed="rId3">
            <a:alphaModFix/>
          </a:blip>
          <a:srcRect b="4055" l="33241" r="7099" t="26849"/>
          <a:stretch/>
        </p:blipFill>
        <p:spPr>
          <a:xfrm>
            <a:off x="3299125" y="1318450"/>
            <a:ext cx="5455223" cy="3552300"/>
          </a:xfrm>
          <a:prstGeom prst="rect">
            <a:avLst/>
          </a:prstGeom>
          <a:noFill/>
          <a:ln>
            <a:noFill/>
          </a:ln>
        </p:spPr>
      </p:pic>
      <p:sp>
        <p:nvSpPr>
          <p:cNvPr id="325" name="Google Shape;325;p4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9"/>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Clustering</a:t>
            </a:r>
            <a:endParaRPr/>
          </a:p>
        </p:txBody>
      </p:sp>
      <p:sp>
        <p:nvSpPr>
          <p:cNvPr id="331" name="Google Shape;331;p49"/>
          <p:cNvSpPr txBox="1"/>
          <p:nvPr>
            <p:ph idx="1" type="body"/>
          </p:nvPr>
        </p:nvSpPr>
        <p:spPr>
          <a:xfrm>
            <a:off x="558500" y="1373600"/>
            <a:ext cx="2636700" cy="2445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chemeClr val="accent4"/>
                </a:solidFill>
              </a:rPr>
              <a:t>SSE</a:t>
            </a:r>
            <a:r>
              <a:rPr lang="en" sz="2400"/>
              <a:t> = Sum of the squared differences between each point and its centroid</a:t>
            </a:r>
            <a:endParaRPr sz="2400"/>
          </a:p>
        </p:txBody>
      </p:sp>
      <p:pic>
        <p:nvPicPr>
          <p:cNvPr id="332" name="Google Shape;332;p49"/>
          <p:cNvPicPr preferRelativeResize="0"/>
          <p:nvPr/>
        </p:nvPicPr>
        <p:blipFill rotWithShape="1">
          <a:blip r:embed="rId3">
            <a:alphaModFix/>
          </a:blip>
          <a:srcRect b="5430" l="31820" r="7245" t="25475"/>
          <a:stretch/>
        </p:blipFill>
        <p:spPr>
          <a:xfrm>
            <a:off x="3195225" y="1279475"/>
            <a:ext cx="5572126" cy="3552300"/>
          </a:xfrm>
          <a:prstGeom prst="rect">
            <a:avLst/>
          </a:prstGeom>
          <a:noFill/>
          <a:ln>
            <a:noFill/>
          </a:ln>
        </p:spPr>
      </p:pic>
      <p:pic>
        <p:nvPicPr>
          <p:cNvPr descr="SSE = \sum_1^n(x_i - C_j)^2" id="333" name="Google Shape;333;p49" title="MathEquation,#686464"/>
          <p:cNvPicPr preferRelativeResize="0"/>
          <p:nvPr/>
        </p:nvPicPr>
        <p:blipFill>
          <a:blip r:embed="rId4">
            <a:alphaModFix/>
          </a:blip>
          <a:stretch>
            <a:fillRect/>
          </a:stretch>
        </p:blipFill>
        <p:spPr>
          <a:xfrm>
            <a:off x="0" y="4000500"/>
            <a:ext cx="3372524" cy="480600"/>
          </a:xfrm>
          <a:prstGeom prst="rect">
            <a:avLst/>
          </a:prstGeom>
          <a:noFill/>
          <a:ln>
            <a:noFill/>
          </a:ln>
        </p:spPr>
      </p:pic>
      <p:sp>
        <p:nvSpPr>
          <p:cNvPr id="334" name="Google Shape;334;p4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Clustering</a:t>
            </a:r>
            <a:endParaRPr/>
          </a:p>
        </p:txBody>
      </p:sp>
      <p:sp>
        <p:nvSpPr>
          <p:cNvPr id="340" name="Google Shape;340;p50"/>
          <p:cNvSpPr txBox="1"/>
          <p:nvPr>
            <p:ph idx="1" type="body"/>
          </p:nvPr>
        </p:nvSpPr>
        <p:spPr>
          <a:xfrm>
            <a:off x="893700" y="1373600"/>
            <a:ext cx="2353500" cy="35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4. Compute the new centroids</a:t>
            </a:r>
            <a:endParaRPr/>
          </a:p>
          <a:p>
            <a:pPr indent="0" lvl="0" marL="0" rtl="0" algn="l">
              <a:spcBef>
                <a:spcPts val="600"/>
              </a:spcBef>
              <a:spcAft>
                <a:spcPts val="0"/>
              </a:spcAft>
              <a:buNone/>
            </a:pPr>
            <a:r>
              <a:rPr lang="en"/>
              <a:t>5. Repeat until there are no differences</a:t>
            </a:r>
            <a:endParaRPr/>
          </a:p>
        </p:txBody>
      </p:sp>
      <p:pic>
        <p:nvPicPr>
          <p:cNvPr id="341" name="Google Shape;341;p50"/>
          <p:cNvPicPr preferRelativeResize="0"/>
          <p:nvPr/>
        </p:nvPicPr>
        <p:blipFill rotWithShape="1">
          <a:blip r:embed="rId3">
            <a:alphaModFix/>
          </a:blip>
          <a:srcRect b="5285" l="30823" r="7245" t="25620"/>
          <a:stretch/>
        </p:blipFill>
        <p:spPr>
          <a:xfrm>
            <a:off x="3247150" y="1373600"/>
            <a:ext cx="5663050" cy="3552300"/>
          </a:xfrm>
          <a:prstGeom prst="rect">
            <a:avLst/>
          </a:prstGeom>
          <a:noFill/>
          <a:ln>
            <a:noFill/>
          </a:ln>
        </p:spPr>
      </p:pic>
      <p:sp>
        <p:nvSpPr>
          <p:cNvPr id="342" name="Google Shape;342;p5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48" name="Google Shape;348;p51"/>
          <p:cNvSpPr txBox="1"/>
          <p:nvPr>
            <p:ph type="title"/>
          </p:nvPr>
        </p:nvSpPr>
        <p:spPr>
          <a:xfrm>
            <a:off x="650236" y="26732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Clustering</a:t>
            </a:r>
            <a:endParaRPr/>
          </a:p>
        </p:txBody>
      </p:sp>
      <p:pic>
        <p:nvPicPr>
          <p:cNvPr id="349" name="Google Shape;349;p51"/>
          <p:cNvPicPr preferRelativeResize="0"/>
          <p:nvPr/>
        </p:nvPicPr>
        <p:blipFill>
          <a:blip r:embed="rId3">
            <a:alphaModFix/>
          </a:blip>
          <a:stretch>
            <a:fillRect/>
          </a:stretch>
        </p:blipFill>
        <p:spPr>
          <a:xfrm>
            <a:off x="2797588" y="1124723"/>
            <a:ext cx="3548834" cy="34485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2"/>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Accuracy</a:t>
            </a:r>
            <a:endParaRPr/>
          </a:p>
        </p:txBody>
      </p:sp>
      <p:sp>
        <p:nvSpPr>
          <p:cNvPr id="355" name="Google Shape;355;p52"/>
          <p:cNvSpPr txBox="1"/>
          <p:nvPr>
            <p:ph idx="1" type="body"/>
          </p:nvPr>
        </p:nvSpPr>
        <p:spPr>
          <a:xfrm>
            <a:off x="893700" y="1373600"/>
            <a:ext cx="4769400" cy="3552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External Approach</a:t>
            </a:r>
            <a:endParaRPr/>
          </a:p>
          <a:p>
            <a:pPr indent="-381000" lvl="1" marL="914400" rtl="0" algn="l">
              <a:spcBef>
                <a:spcPts val="0"/>
              </a:spcBef>
              <a:spcAft>
                <a:spcPts val="0"/>
              </a:spcAft>
              <a:buSzPts val="2400"/>
              <a:buChar char="○"/>
            </a:pPr>
            <a:r>
              <a:rPr lang="en"/>
              <a:t>Compare the clusters with the ground truth</a:t>
            </a:r>
            <a:endParaRPr/>
          </a:p>
          <a:p>
            <a:pPr indent="-419100" lvl="0" marL="457200" rtl="0" algn="l">
              <a:spcBef>
                <a:spcPts val="0"/>
              </a:spcBef>
              <a:spcAft>
                <a:spcPts val="0"/>
              </a:spcAft>
              <a:buSzPts val="3000"/>
              <a:buChar char="●"/>
            </a:pPr>
            <a:r>
              <a:rPr lang="en"/>
              <a:t>Internal Approach</a:t>
            </a:r>
            <a:endParaRPr/>
          </a:p>
          <a:p>
            <a:pPr indent="-381000" lvl="1" marL="914400" rtl="0" algn="l">
              <a:spcBef>
                <a:spcPts val="0"/>
              </a:spcBef>
              <a:spcAft>
                <a:spcPts val="0"/>
              </a:spcAft>
              <a:buSzPts val="2400"/>
              <a:buChar char="○"/>
            </a:pPr>
            <a:r>
              <a:rPr lang="en"/>
              <a:t>Average the distance between data points within a cluster</a:t>
            </a:r>
            <a:endParaRPr/>
          </a:p>
        </p:txBody>
      </p:sp>
      <p:pic>
        <p:nvPicPr>
          <p:cNvPr id="356" name="Google Shape;356;p52"/>
          <p:cNvPicPr preferRelativeResize="0"/>
          <p:nvPr/>
        </p:nvPicPr>
        <p:blipFill rotWithShape="1">
          <a:blip r:embed="rId3">
            <a:alphaModFix/>
          </a:blip>
          <a:srcRect b="16146" l="57528" r="10652" t="24730"/>
          <a:stretch/>
        </p:blipFill>
        <p:spPr>
          <a:xfrm>
            <a:off x="5792926" y="1373600"/>
            <a:ext cx="2909450" cy="3039350"/>
          </a:xfrm>
          <a:prstGeom prst="rect">
            <a:avLst/>
          </a:prstGeom>
          <a:noFill/>
          <a:ln>
            <a:noFill/>
          </a:ln>
        </p:spPr>
      </p:pic>
      <p:sp>
        <p:nvSpPr>
          <p:cNvPr id="357" name="Google Shape;357;p5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Choosing K</a:t>
            </a:r>
            <a:endParaRPr/>
          </a:p>
        </p:txBody>
      </p:sp>
      <p:pic>
        <p:nvPicPr>
          <p:cNvPr id="363" name="Google Shape;363;p53"/>
          <p:cNvPicPr preferRelativeResize="0"/>
          <p:nvPr/>
        </p:nvPicPr>
        <p:blipFill rotWithShape="1">
          <a:blip r:embed="rId3">
            <a:alphaModFix/>
          </a:blip>
          <a:srcRect b="11091" l="6673" r="10940" t="22210"/>
          <a:stretch/>
        </p:blipFill>
        <p:spPr>
          <a:xfrm>
            <a:off x="714375" y="1285875"/>
            <a:ext cx="7533401" cy="3428999"/>
          </a:xfrm>
          <a:prstGeom prst="rect">
            <a:avLst/>
          </a:prstGeom>
          <a:noFill/>
          <a:ln>
            <a:noFill/>
          </a:ln>
        </p:spPr>
      </p:pic>
      <p:sp>
        <p:nvSpPr>
          <p:cNvPr id="364" name="Google Shape;364;p5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4"/>
          <p:cNvSpPr txBox="1"/>
          <p:nvPr>
            <p:ph type="ctrTitle"/>
          </p:nvPr>
        </p:nvSpPr>
        <p:spPr>
          <a:xfrm>
            <a:off x="721425" y="2838935"/>
            <a:ext cx="5216700" cy="115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000">
                <a:solidFill>
                  <a:srgbClr val="F20253"/>
                </a:solidFill>
                <a:latin typeface="Lato"/>
                <a:ea typeface="Lato"/>
                <a:cs typeface="Lato"/>
                <a:sym typeface="Lato"/>
              </a:rPr>
              <a:t>Hierarchical</a:t>
            </a:r>
            <a:r>
              <a:rPr lang="en" sz="3000">
                <a:solidFill>
                  <a:srgbClr val="F20253"/>
                </a:solidFill>
                <a:latin typeface="Lato"/>
                <a:ea typeface="Lato"/>
                <a:cs typeface="Lato"/>
                <a:sym typeface="Lato"/>
              </a:rPr>
              <a:t> Clustering</a:t>
            </a:r>
            <a:endParaRPr sz="3000">
              <a:solidFill>
                <a:srgbClr val="F20253"/>
              </a:solidFill>
              <a:latin typeface="Lato"/>
              <a:ea typeface="Lato"/>
              <a:cs typeface="Lato"/>
              <a:sym typeface="Lato"/>
            </a:endParaRPr>
          </a:p>
          <a:p>
            <a:pPr indent="0" lvl="0" marL="0" rtl="0" algn="l">
              <a:spcBef>
                <a:spcPts val="600"/>
              </a:spcBef>
              <a:spcAft>
                <a:spcPts val="0"/>
              </a:spcAft>
              <a:buNone/>
            </a:pPr>
            <a:r>
              <a:t/>
            </a:r>
            <a:endParaRPr sz="36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Hierarchical Clustering</a:t>
            </a:r>
            <a:endParaRPr/>
          </a:p>
        </p:txBody>
      </p:sp>
      <p:pic>
        <p:nvPicPr>
          <p:cNvPr id="375" name="Google Shape;375;p55"/>
          <p:cNvPicPr preferRelativeResize="0"/>
          <p:nvPr/>
        </p:nvPicPr>
        <p:blipFill rotWithShape="1">
          <a:blip r:embed="rId3">
            <a:alphaModFix/>
          </a:blip>
          <a:srcRect b="-1543" l="23865" r="991" t="19428"/>
          <a:stretch/>
        </p:blipFill>
        <p:spPr>
          <a:xfrm>
            <a:off x="2502875" y="972475"/>
            <a:ext cx="6641130" cy="4080100"/>
          </a:xfrm>
          <a:prstGeom prst="rect">
            <a:avLst/>
          </a:prstGeom>
          <a:noFill/>
          <a:ln>
            <a:noFill/>
          </a:ln>
        </p:spPr>
      </p:pic>
      <p:sp>
        <p:nvSpPr>
          <p:cNvPr id="376" name="Google Shape;376;p55"/>
          <p:cNvSpPr txBox="1"/>
          <p:nvPr/>
        </p:nvSpPr>
        <p:spPr>
          <a:xfrm>
            <a:off x="986264" y="1514200"/>
            <a:ext cx="2078100" cy="27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Lato"/>
                <a:ea typeface="Lato"/>
                <a:cs typeface="Lato"/>
                <a:sym typeface="Lato"/>
              </a:rPr>
              <a:t>Hierarchical clustering algorithms build a hierarchy of clusters where </a:t>
            </a:r>
            <a:r>
              <a:rPr lang="en" sz="1800">
                <a:solidFill>
                  <a:schemeClr val="accent1"/>
                </a:solidFill>
                <a:latin typeface="Lato"/>
                <a:ea typeface="Lato"/>
                <a:cs typeface="Lato"/>
                <a:sym typeface="Lato"/>
              </a:rPr>
              <a:t>each node is a cluster</a:t>
            </a:r>
            <a:r>
              <a:rPr lang="en" sz="1800">
                <a:solidFill>
                  <a:srgbClr val="434343"/>
                </a:solidFill>
                <a:latin typeface="Lato"/>
                <a:ea typeface="Lato"/>
                <a:cs typeface="Lato"/>
                <a:sym typeface="Lato"/>
              </a:rPr>
              <a:t> consists of the clusters of its daughter nodes. </a:t>
            </a:r>
            <a:endParaRPr sz="1800">
              <a:solidFill>
                <a:srgbClr val="434343"/>
              </a:solidFill>
              <a:latin typeface="Lato"/>
              <a:ea typeface="Lato"/>
              <a:cs typeface="Lato"/>
              <a:sym typeface="Lato"/>
            </a:endParaRPr>
          </a:p>
        </p:txBody>
      </p:sp>
      <p:sp>
        <p:nvSpPr>
          <p:cNvPr id="377" name="Google Shape;377;p5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Segmentation</a:t>
            </a:r>
            <a:endParaRPr/>
          </a:p>
        </p:txBody>
      </p:sp>
      <p:pic>
        <p:nvPicPr>
          <p:cNvPr id="173" name="Google Shape;173;p29"/>
          <p:cNvPicPr preferRelativeResize="0"/>
          <p:nvPr/>
        </p:nvPicPr>
        <p:blipFill rotWithShape="1">
          <a:blip r:embed="rId3">
            <a:alphaModFix/>
          </a:blip>
          <a:srcRect b="7302" l="3837" r="1421" t="26247"/>
          <a:stretch/>
        </p:blipFill>
        <p:spPr>
          <a:xfrm>
            <a:off x="480575" y="1259900"/>
            <a:ext cx="8663425" cy="3416026"/>
          </a:xfrm>
          <a:prstGeom prst="rect">
            <a:avLst/>
          </a:prstGeom>
          <a:noFill/>
          <a:ln>
            <a:noFill/>
          </a:ln>
        </p:spPr>
      </p:pic>
      <p:sp>
        <p:nvSpPr>
          <p:cNvPr id="174" name="Google Shape;174;p2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Hierarchical Clustering</a:t>
            </a:r>
            <a:endParaRPr/>
          </a:p>
        </p:txBody>
      </p:sp>
      <p:pic>
        <p:nvPicPr>
          <p:cNvPr id="383" name="Google Shape;383;p56"/>
          <p:cNvPicPr preferRelativeResize="0"/>
          <p:nvPr/>
        </p:nvPicPr>
        <p:blipFill rotWithShape="1">
          <a:blip r:embed="rId3">
            <a:alphaModFix/>
          </a:blip>
          <a:srcRect b="8692" l="19882" r="19555" t="22208"/>
          <a:stretch/>
        </p:blipFill>
        <p:spPr>
          <a:xfrm>
            <a:off x="1803050" y="1233925"/>
            <a:ext cx="5537901" cy="3552300"/>
          </a:xfrm>
          <a:prstGeom prst="rect">
            <a:avLst/>
          </a:prstGeom>
          <a:noFill/>
          <a:ln>
            <a:noFill/>
          </a:ln>
        </p:spPr>
      </p:pic>
      <p:cxnSp>
        <p:nvCxnSpPr>
          <p:cNvPr id="384" name="Google Shape;384;p56"/>
          <p:cNvCxnSpPr/>
          <p:nvPr/>
        </p:nvCxnSpPr>
        <p:spPr>
          <a:xfrm rot="10800000">
            <a:off x="1493700" y="1267450"/>
            <a:ext cx="0" cy="3480900"/>
          </a:xfrm>
          <a:prstGeom prst="straightConnector1">
            <a:avLst/>
          </a:prstGeom>
          <a:noFill/>
          <a:ln cap="flat" cmpd="sng" w="28575">
            <a:solidFill>
              <a:schemeClr val="dk2"/>
            </a:solidFill>
            <a:prstDash val="solid"/>
            <a:round/>
            <a:headEnd len="med" w="med" type="none"/>
            <a:tailEnd len="med" w="med" type="triangle"/>
          </a:ln>
        </p:spPr>
      </p:cxnSp>
      <p:cxnSp>
        <p:nvCxnSpPr>
          <p:cNvPr id="385" name="Google Shape;385;p56"/>
          <p:cNvCxnSpPr/>
          <p:nvPr/>
        </p:nvCxnSpPr>
        <p:spPr>
          <a:xfrm>
            <a:off x="7468475" y="1163500"/>
            <a:ext cx="26100" cy="3597900"/>
          </a:xfrm>
          <a:prstGeom prst="straightConnector1">
            <a:avLst/>
          </a:prstGeom>
          <a:noFill/>
          <a:ln cap="flat" cmpd="sng" w="28575">
            <a:solidFill>
              <a:schemeClr val="dk2"/>
            </a:solidFill>
            <a:prstDash val="solid"/>
            <a:round/>
            <a:headEnd len="med" w="med" type="none"/>
            <a:tailEnd len="med" w="med" type="triangle"/>
          </a:ln>
        </p:spPr>
      </p:cxnSp>
      <p:sp>
        <p:nvSpPr>
          <p:cNvPr id="386" name="Google Shape;386;p56"/>
          <p:cNvSpPr txBox="1"/>
          <p:nvPr/>
        </p:nvSpPr>
        <p:spPr>
          <a:xfrm>
            <a:off x="129875" y="1293375"/>
            <a:ext cx="13638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latin typeface="Lato"/>
                <a:ea typeface="Lato"/>
                <a:cs typeface="Lato"/>
                <a:sym typeface="Lato"/>
              </a:rPr>
              <a:t>Agglomerative</a:t>
            </a:r>
            <a:endParaRPr>
              <a:solidFill>
                <a:srgbClr val="1C4587"/>
              </a:solidFill>
              <a:latin typeface="Lato"/>
              <a:ea typeface="Lato"/>
              <a:cs typeface="Lato"/>
              <a:sym typeface="Lato"/>
            </a:endParaRPr>
          </a:p>
        </p:txBody>
      </p:sp>
      <p:sp>
        <p:nvSpPr>
          <p:cNvPr id="387" name="Google Shape;387;p56"/>
          <p:cNvSpPr txBox="1"/>
          <p:nvPr/>
        </p:nvSpPr>
        <p:spPr>
          <a:xfrm>
            <a:off x="7521275" y="1293375"/>
            <a:ext cx="13638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Lato"/>
                <a:ea typeface="Lato"/>
                <a:cs typeface="Lato"/>
                <a:sym typeface="Lato"/>
              </a:rPr>
              <a:t>Divisive</a:t>
            </a:r>
            <a:endParaRPr>
              <a:solidFill>
                <a:srgbClr val="073763"/>
              </a:solidFill>
              <a:latin typeface="Lato"/>
              <a:ea typeface="Lato"/>
              <a:cs typeface="Lato"/>
              <a:sym typeface="Lato"/>
            </a:endParaRPr>
          </a:p>
        </p:txBody>
      </p:sp>
      <p:sp>
        <p:nvSpPr>
          <p:cNvPr id="388" name="Google Shape;388;p5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7"/>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Agglomerative Clustering	</a:t>
            </a:r>
            <a:endParaRPr/>
          </a:p>
        </p:txBody>
      </p:sp>
      <p:pic>
        <p:nvPicPr>
          <p:cNvPr id="394" name="Google Shape;394;p57"/>
          <p:cNvPicPr preferRelativeResize="0"/>
          <p:nvPr/>
        </p:nvPicPr>
        <p:blipFill rotWithShape="1">
          <a:blip r:embed="rId3">
            <a:alphaModFix/>
          </a:blip>
          <a:srcRect b="38358" l="58095" r="0" t="9345"/>
          <a:stretch/>
        </p:blipFill>
        <p:spPr>
          <a:xfrm>
            <a:off x="5948800" y="948175"/>
            <a:ext cx="3195300" cy="2688600"/>
          </a:xfrm>
          <a:prstGeom prst="ellipse">
            <a:avLst/>
          </a:prstGeom>
          <a:noFill/>
          <a:ln>
            <a:noFill/>
          </a:ln>
        </p:spPr>
      </p:pic>
      <p:pic>
        <p:nvPicPr>
          <p:cNvPr id="395" name="Google Shape;395;p57"/>
          <p:cNvPicPr preferRelativeResize="0"/>
          <p:nvPr/>
        </p:nvPicPr>
        <p:blipFill rotWithShape="1">
          <a:blip r:embed="rId4">
            <a:alphaModFix/>
          </a:blip>
          <a:srcRect b="10521" l="8757" r="31750" t="51342"/>
          <a:stretch/>
        </p:blipFill>
        <p:spPr>
          <a:xfrm>
            <a:off x="1441750" y="3117275"/>
            <a:ext cx="5294001" cy="1907975"/>
          </a:xfrm>
          <a:prstGeom prst="rect">
            <a:avLst/>
          </a:prstGeom>
          <a:noFill/>
          <a:ln>
            <a:noFill/>
          </a:ln>
        </p:spPr>
      </p:pic>
      <p:sp>
        <p:nvSpPr>
          <p:cNvPr id="396" name="Google Shape;396;p57"/>
          <p:cNvSpPr/>
          <p:nvPr/>
        </p:nvSpPr>
        <p:spPr>
          <a:xfrm>
            <a:off x="4481075" y="3636775"/>
            <a:ext cx="402600" cy="246900"/>
          </a:xfrm>
          <a:prstGeom prst="ellipse">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7"/>
          <p:cNvSpPr txBox="1"/>
          <p:nvPr/>
        </p:nvSpPr>
        <p:spPr>
          <a:xfrm>
            <a:off x="18184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t>
            </a:r>
            <a:endParaRPr>
              <a:latin typeface="Lato"/>
              <a:ea typeface="Lato"/>
              <a:cs typeface="Lato"/>
              <a:sym typeface="Lato"/>
            </a:endParaRPr>
          </a:p>
        </p:txBody>
      </p:sp>
      <p:sp>
        <p:nvSpPr>
          <p:cNvPr id="398" name="Google Shape;398;p57"/>
          <p:cNvSpPr txBox="1"/>
          <p:nvPr/>
        </p:nvSpPr>
        <p:spPr>
          <a:xfrm>
            <a:off x="22756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OT</a:t>
            </a:r>
            <a:r>
              <a:rPr lang="en">
                <a:latin typeface="Lato"/>
                <a:ea typeface="Lato"/>
                <a:cs typeface="Lato"/>
                <a:sym typeface="Lato"/>
              </a:rPr>
              <a:t> </a:t>
            </a:r>
            <a:endParaRPr>
              <a:latin typeface="Lato"/>
              <a:ea typeface="Lato"/>
              <a:cs typeface="Lato"/>
              <a:sym typeface="Lato"/>
            </a:endParaRPr>
          </a:p>
        </p:txBody>
      </p:sp>
      <p:sp>
        <p:nvSpPr>
          <p:cNvPr id="399" name="Google Shape;399;p57"/>
          <p:cNvSpPr txBox="1"/>
          <p:nvPr/>
        </p:nvSpPr>
        <p:spPr>
          <a:xfrm>
            <a:off x="2809000" y="2620250"/>
            <a:ext cx="5334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a:t>
            </a:r>
            <a:r>
              <a:rPr lang="en">
                <a:latin typeface="Lato"/>
                <a:ea typeface="Lato"/>
                <a:cs typeface="Lato"/>
                <a:sym typeface="Lato"/>
              </a:rPr>
              <a:t> </a:t>
            </a:r>
            <a:endParaRPr>
              <a:latin typeface="Lato"/>
              <a:ea typeface="Lato"/>
              <a:cs typeface="Lato"/>
              <a:sym typeface="Lato"/>
            </a:endParaRPr>
          </a:p>
        </p:txBody>
      </p:sp>
      <p:sp>
        <p:nvSpPr>
          <p:cNvPr id="400" name="Google Shape;400;p57"/>
          <p:cNvSpPr txBox="1"/>
          <p:nvPr/>
        </p:nvSpPr>
        <p:spPr>
          <a:xfrm>
            <a:off x="33424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VA</a:t>
            </a:r>
            <a:r>
              <a:rPr lang="en">
                <a:latin typeface="Lato"/>
                <a:ea typeface="Lato"/>
                <a:cs typeface="Lato"/>
                <a:sym typeface="Lato"/>
              </a:rPr>
              <a:t> </a:t>
            </a:r>
            <a:endParaRPr>
              <a:latin typeface="Lato"/>
              <a:ea typeface="Lato"/>
              <a:cs typeface="Lato"/>
              <a:sym typeface="Lato"/>
            </a:endParaRPr>
          </a:p>
        </p:txBody>
      </p:sp>
      <p:sp>
        <p:nvSpPr>
          <p:cNvPr id="401" name="Google Shape;401;p57"/>
          <p:cNvSpPr txBox="1"/>
          <p:nvPr/>
        </p:nvSpPr>
        <p:spPr>
          <a:xfrm>
            <a:off x="38758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ED</a:t>
            </a:r>
            <a:r>
              <a:rPr lang="en">
                <a:latin typeface="Lato"/>
                <a:ea typeface="Lato"/>
                <a:cs typeface="Lato"/>
                <a:sym typeface="Lato"/>
              </a:rPr>
              <a:t> </a:t>
            </a:r>
            <a:endParaRPr>
              <a:latin typeface="Lato"/>
              <a:ea typeface="Lato"/>
              <a:cs typeface="Lato"/>
              <a:sym typeface="Lato"/>
            </a:endParaRPr>
          </a:p>
        </p:txBody>
      </p:sp>
      <p:sp>
        <p:nvSpPr>
          <p:cNvPr id="402" name="Google Shape;402;p57"/>
          <p:cNvSpPr txBox="1"/>
          <p:nvPr/>
        </p:nvSpPr>
        <p:spPr>
          <a:xfrm>
            <a:off x="44854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WI</a:t>
            </a:r>
            <a:r>
              <a:rPr lang="en">
                <a:latin typeface="Lato"/>
                <a:ea typeface="Lato"/>
                <a:cs typeface="Lato"/>
                <a:sym typeface="Lato"/>
              </a:rPr>
              <a:t> </a:t>
            </a:r>
            <a:endParaRPr>
              <a:latin typeface="Lato"/>
              <a:ea typeface="Lato"/>
              <a:cs typeface="Lato"/>
              <a:sym typeface="Lato"/>
            </a:endParaRPr>
          </a:p>
        </p:txBody>
      </p:sp>
      <p:cxnSp>
        <p:nvCxnSpPr>
          <p:cNvPr id="403" name="Google Shape;403;p57"/>
          <p:cNvCxnSpPr/>
          <p:nvPr/>
        </p:nvCxnSpPr>
        <p:spPr>
          <a:xfrm rot="10800000">
            <a:off x="2792650" y="2083325"/>
            <a:ext cx="0" cy="298800"/>
          </a:xfrm>
          <a:prstGeom prst="straightConnector1">
            <a:avLst/>
          </a:prstGeom>
          <a:noFill/>
          <a:ln cap="flat" cmpd="sng" w="19050">
            <a:solidFill>
              <a:schemeClr val="accent1"/>
            </a:solidFill>
            <a:prstDash val="solid"/>
            <a:round/>
            <a:headEnd len="med" w="med" type="none"/>
            <a:tailEnd len="med" w="med" type="none"/>
          </a:ln>
        </p:spPr>
      </p:cxnSp>
      <p:cxnSp>
        <p:nvCxnSpPr>
          <p:cNvPr id="404" name="Google Shape;404;p57"/>
          <p:cNvCxnSpPr>
            <a:stCxn id="398" idx="0"/>
            <a:endCxn id="399" idx="0"/>
          </p:cNvCxnSpPr>
          <p:nvPr/>
        </p:nvCxnSpPr>
        <p:spPr>
          <a:xfrm flipH="1" rot="-5400000">
            <a:off x="2792350" y="2337350"/>
            <a:ext cx="600" cy="566400"/>
          </a:xfrm>
          <a:prstGeom prst="bentConnector3">
            <a:avLst>
              <a:gd fmla="val -39687500" name="adj1"/>
            </a:avLst>
          </a:prstGeom>
          <a:noFill/>
          <a:ln cap="flat" cmpd="sng" w="19050">
            <a:solidFill>
              <a:schemeClr val="accent1"/>
            </a:solidFill>
            <a:prstDash val="solid"/>
            <a:round/>
            <a:headEnd len="med" w="med" type="none"/>
            <a:tailEnd len="med" w="med" type="none"/>
          </a:ln>
        </p:spPr>
      </p:cxnSp>
      <p:sp>
        <p:nvSpPr>
          <p:cNvPr id="405" name="Google Shape;405;p5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8"/>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Agglomerative Clustering	</a:t>
            </a:r>
            <a:endParaRPr/>
          </a:p>
        </p:txBody>
      </p:sp>
      <p:pic>
        <p:nvPicPr>
          <p:cNvPr id="411" name="Google Shape;411;p58"/>
          <p:cNvPicPr preferRelativeResize="0"/>
          <p:nvPr/>
        </p:nvPicPr>
        <p:blipFill rotWithShape="1">
          <a:blip r:embed="rId3">
            <a:alphaModFix/>
          </a:blip>
          <a:srcRect b="38358" l="58095" r="0" t="9345"/>
          <a:stretch/>
        </p:blipFill>
        <p:spPr>
          <a:xfrm>
            <a:off x="5948800" y="948175"/>
            <a:ext cx="3195300" cy="2688600"/>
          </a:xfrm>
          <a:prstGeom prst="ellipse">
            <a:avLst/>
          </a:prstGeom>
          <a:noFill/>
          <a:ln>
            <a:noFill/>
          </a:ln>
        </p:spPr>
      </p:pic>
      <p:sp>
        <p:nvSpPr>
          <p:cNvPr id="412" name="Google Shape;412;p58"/>
          <p:cNvSpPr txBox="1"/>
          <p:nvPr/>
        </p:nvSpPr>
        <p:spPr>
          <a:xfrm>
            <a:off x="28852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t>
            </a:r>
            <a:endParaRPr>
              <a:latin typeface="Lato"/>
              <a:ea typeface="Lato"/>
              <a:cs typeface="Lato"/>
              <a:sym typeface="Lato"/>
            </a:endParaRPr>
          </a:p>
        </p:txBody>
      </p:sp>
      <p:sp>
        <p:nvSpPr>
          <p:cNvPr id="413" name="Google Shape;413;p58"/>
          <p:cNvSpPr txBox="1"/>
          <p:nvPr/>
        </p:nvSpPr>
        <p:spPr>
          <a:xfrm>
            <a:off x="33424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OT </a:t>
            </a:r>
            <a:endParaRPr>
              <a:latin typeface="Lato"/>
              <a:ea typeface="Lato"/>
              <a:cs typeface="Lato"/>
              <a:sym typeface="Lato"/>
            </a:endParaRPr>
          </a:p>
        </p:txBody>
      </p:sp>
      <p:sp>
        <p:nvSpPr>
          <p:cNvPr id="414" name="Google Shape;414;p58"/>
          <p:cNvSpPr txBox="1"/>
          <p:nvPr/>
        </p:nvSpPr>
        <p:spPr>
          <a:xfrm>
            <a:off x="3875800" y="2620250"/>
            <a:ext cx="5334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 </a:t>
            </a:r>
            <a:endParaRPr>
              <a:latin typeface="Lato"/>
              <a:ea typeface="Lato"/>
              <a:cs typeface="Lato"/>
              <a:sym typeface="Lato"/>
            </a:endParaRPr>
          </a:p>
        </p:txBody>
      </p:sp>
      <p:sp>
        <p:nvSpPr>
          <p:cNvPr id="415" name="Google Shape;415;p58"/>
          <p:cNvSpPr txBox="1"/>
          <p:nvPr/>
        </p:nvSpPr>
        <p:spPr>
          <a:xfrm>
            <a:off x="44092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VA </a:t>
            </a:r>
            <a:endParaRPr>
              <a:latin typeface="Lato"/>
              <a:ea typeface="Lato"/>
              <a:cs typeface="Lato"/>
              <a:sym typeface="Lato"/>
            </a:endParaRPr>
          </a:p>
        </p:txBody>
      </p:sp>
      <p:sp>
        <p:nvSpPr>
          <p:cNvPr id="416" name="Google Shape;416;p58"/>
          <p:cNvSpPr txBox="1"/>
          <p:nvPr/>
        </p:nvSpPr>
        <p:spPr>
          <a:xfrm>
            <a:off x="49426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ED </a:t>
            </a:r>
            <a:endParaRPr>
              <a:latin typeface="Lato"/>
              <a:ea typeface="Lato"/>
              <a:cs typeface="Lato"/>
              <a:sym typeface="Lato"/>
            </a:endParaRPr>
          </a:p>
        </p:txBody>
      </p:sp>
      <p:sp>
        <p:nvSpPr>
          <p:cNvPr id="417" name="Google Shape;417;p58"/>
          <p:cNvSpPr txBox="1"/>
          <p:nvPr/>
        </p:nvSpPr>
        <p:spPr>
          <a:xfrm>
            <a:off x="55522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WI </a:t>
            </a:r>
            <a:endParaRPr>
              <a:latin typeface="Lato"/>
              <a:ea typeface="Lato"/>
              <a:cs typeface="Lato"/>
              <a:sym typeface="Lato"/>
            </a:endParaRPr>
          </a:p>
        </p:txBody>
      </p:sp>
      <p:cxnSp>
        <p:nvCxnSpPr>
          <p:cNvPr id="418" name="Google Shape;418;p58"/>
          <p:cNvCxnSpPr/>
          <p:nvPr/>
        </p:nvCxnSpPr>
        <p:spPr>
          <a:xfrm rot="10800000">
            <a:off x="3859450" y="2083325"/>
            <a:ext cx="0" cy="298800"/>
          </a:xfrm>
          <a:prstGeom prst="straightConnector1">
            <a:avLst/>
          </a:prstGeom>
          <a:noFill/>
          <a:ln cap="flat" cmpd="sng" w="19050">
            <a:solidFill>
              <a:schemeClr val="accent1"/>
            </a:solidFill>
            <a:prstDash val="solid"/>
            <a:round/>
            <a:headEnd len="med" w="med" type="none"/>
            <a:tailEnd len="med" w="med" type="none"/>
          </a:ln>
        </p:spPr>
      </p:cxnSp>
      <p:cxnSp>
        <p:nvCxnSpPr>
          <p:cNvPr id="419" name="Google Shape;419;p58"/>
          <p:cNvCxnSpPr>
            <a:stCxn id="413" idx="0"/>
            <a:endCxn id="414" idx="0"/>
          </p:cNvCxnSpPr>
          <p:nvPr/>
        </p:nvCxnSpPr>
        <p:spPr>
          <a:xfrm flipH="1" rot="-5400000">
            <a:off x="3859150" y="2337350"/>
            <a:ext cx="600" cy="566400"/>
          </a:xfrm>
          <a:prstGeom prst="bentConnector3">
            <a:avLst>
              <a:gd fmla="val -39687500" name="adj1"/>
            </a:avLst>
          </a:prstGeom>
          <a:noFill/>
          <a:ln cap="flat" cmpd="sng" w="19050">
            <a:solidFill>
              <a:schemeClr val="accent1"/>
            </a:solidFill>
            <a:prstDash val="solid"/>
            <a:round/>
            <a:headEnd len="med" w="med" type="none"/>
            <a:tailEnd len="med" w="med" type="none"/>
          </a:ln>
        </p:spPr>
      </p:cxnSp>
      <p:sp>
        <p:nvSpPr>
          <p:cNvPr id="420" name="Google Shape;420;p5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58"/>
          <p:cNvPicPr preferRelativeResize="0"/>
          <p:nvPr/>
        </p:nvPicPr>
        <p:blipFill rotWithShape="1">
          <a:blip r:embed="rId4">
            <a:alphaModFix/>
          </a:blip>
          <a:srcRect b="11320" l="6931" r="47616" t="56593"/>
          <a:stretch/>
        </p:blipFill>
        <p:spPr>
          <a:xfrm>
            <a:off x="2077050" y="3100300"/>
            <a:ext cx="4690024" cy="1861350"/>
          </a:xfrm>
          <a:prstGeom prst="rect">
            <a:avLst/>
          </a:prstGeom>
          <a:noFill/>
          <a:ln>
            <a:noFill/>
          </a:ln>
        </p:spPr>
      </p:pic>
      <p:sp>
        <p:nvSpPr>
          <p:cNvPr id="422" name="Google Shape;422;p58"/>
          <p:cNvSpPr/>
          <p:nvPr/>
        </p:nvSpPr>
        <p:spPr>
          <a:xfrm>
            <a:off x="3805675" y="3454975"/>
            <a:ext cx="467700" cy="238800"/>
          </a:xfrm>
          <a:prstGeom prst="ellipse">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58"/>
          <p:cNvCxnSpPr>
            <a:stCxn id="412" idx="0"/>
          </p:cNvCxnSpPr>
          <p:nvPr/>
        </p:nvCxnSpPr>
        <p:spPr>
          <a:xfrm flipH="1" rot="10800000">
            <a:off x="3119050" y="2116850"/>
            <a:ext cx="11100" cy="503400"/>
          </a:xfrm>
          <a:prstGeom prst="straightConnector1">
            <a:avLst/>
          </a:prstGeom>
          <a:noFill/>
          <a:ln cap="flat" cmpd="sng" w="19050">
            <a:solidFill>
              <a:schemeClr val="accent1"/>
            </a:solidFill>
            <a:prstDash val="solid"/>
            <a:round/>
            <a:headEnd len="med" w="med" type="none"/>
            <a:tailEnd len="med" w="med" type="none"/>
          </a:ln>
        </p:spPr>
      </p:cxnSp>
      <p:cxnSp>
        <p:nvCxnSpPr>
          <p:cNvPr id="424" name="Google Shape;424;p58"/>
          <p:cNvCxnSpPr/>
          <p:nvPr/>
        </p:nvCxnSpPr>
        <p:spPr>
          <a:xfrm rot="10800000">
            <a:off x="3130150" y="2104150"/>
            <a:ext cx="714300" cy="0"/>
          </a:xfrm>
          <a:prstGeom prst="straightConnector1">
            <a:avLst/>
          </a:prstGeom>
          <a:noFill/>
          <a:ln cap="flat" cmpd="sng" w="19050">
            <a:solidFill>
              <a:schemeClr val="accent1"/>
            </a:solidFill>
            <a:prstDash val="solid"/>
            <a:round/>
            <a:headEnd len="med" w="med" type="none"/>
            <a:tailEnd len="med" w="med" type="none"/>
          </a:ln>
        </p:spPr>
      </p:cxnSp>
      <p:cxnSp>
        <p:nvCxnSpPr>
          <p:cNvPr id="425" name="Google Shape;425;p58"/>
          <p:cNvCxnSpPr/>
          <p:nvPr/>
        </p:nvCxnSpPr>
        <p:spPr>
          <a:xfrm rot="10800000">
            <a:off x="3493950" y="1831250"/>
            <a:ext cx="0" cy="285900"/>
          </a:xfrm>
          <a:prstGeom prst="straightConnector1">
            <a:avLst/>
          </a:prstGeom>
          <a:noFill/>
          <a:ln cap="flat" cmpd="sng" w="19050">
            <a:solidFill>
              <a:schemeClr val="accent1"/>
            </a:solidFill>
            <a:prstDash val="solid"/>
            <a:round/>
            <a:headEnd len="med" w="med" type="none"/>
            <a:tailEnd len="med" w="med" type="none"/>
          </a:ln>
        </p:spPr>
      </p:cxnSp>
      <p:sp>
        <p:nvSpPr>
          <p:cNvPr id="426" name="Google Shape;426;p58"/>
          <p:cNvSpPr/>
          <p:nvPr/>
        </p:nvSpPr>
        <p:spPr>
          <a:xfrm>
            <a:off x="6143625" y="4078425"/>
            <a:ext cx="467700" cy="238800"/>
          </a:xfrm>
          <a:prstGeom prst="ellipse">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8"/>
          <p:cNvCxnSpPr>
            <a:stCxn id="415" idx="0"/>
            <a:endCxn id="416" idx="0"/>
          </p:cNvCxnSpPr>
          <p:nvPr/>
        </p:nvCxnSpPr>
        <p:spPr>
          <a:xfrm flipH="1" rot="-5400000">
            <a:off x="4909450" y="2353850"/>
            <a:ext cx="600" cy="533400"/>
          </a:xfrm>
          <a:prstGeom prst="bentConnector3">
            <a:avLst>
              <a:gd fmla="val -39687500" name="adj1"/>
            </a:avLst>
          </a:prstGeom>
          <a:noFill/>
          <a:ln cap="flat" cmpd="sng" w="19050">
            <a:solidFill>
              <a:schemeClr val="accent1"/>
            </a:solidFill>
            <a:prstDash val="solid"/>
            <a:round/>
            <a:headEnd len="med" w="med" type="none"/>
            <a:tailEnd len="med" w="med" type="none"/>
          </a:ln>
        </p:spPr>
      </p:cxnSp>
      <p:cxnSp>
        <p:nvCxnSpPr>
          <p:cNvPr id="428" name="Google Shape;428;p58"/>
          <p:cNvCxnSpPr/>
          <p:nvPr/>
        </p:nvCxnSpPr>
        <p:spPr>
          <a:xfrm rot="10800000">
            <a:off x="4846500" y="2078300"/>
            <a:ext cx="0" cy="3246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9"/>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Agglomerative Clustering	</a:t>
            </a:r>
            <a:endParaRPr/>
          </a:p>
        </p:txBody>
      </p:sp>
      <p:pic>
        <p:nvPicPr>
          <p:cNvPr id="434" name="Google Shape;434;p59"/>
          <p:cNvPicPr preferRelativeResize="0"/>
          <p:nvPr/>
        </p:nvPicPr>
        <p:blipFill rotWithShape="1">
          <a:blip r:embed="rId3">
            <a:alphaModFix/>
          </a:blip>
          <a:srcRect b="38358" l="58095" r="0" t="9345"/>
          <a:stretch/>
        </p:blipFill>
        <p:spPr>
          <a:xfrm>
            <a:off x="5948800" y="948175"/>
            <a:ext cx="3195300" cy="2688600"/>
          </a:xfrm>
          <a:prstGeom prst="ellipse">
            <a:avLst/>
          </a:prstGeom>
          <a:noFill/>
          <a:ln>
            <a:noFill/>
          </a:ln>
        </p:spPr>
      </p:pic>
      <p:sp>
        <p:nvSpPr>
          <p:cNvPr id="435" name="Google Shape;435;p59"/>
          <p:cNvSpPr txBox="1"/>
          <p:nvPr/>
        </p:nvSpPr>
        <p:spPr>
          <a:xfrm>
            <a:off x="28852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t>
            </a:r>
            <a:endParaRPr>
              <a:latin typeface="Lato"/>
              <a:ea typeface="Lato"/>
              <a:cs typeface="Lato"/>
              <a:sym typeface="Lato"/>
            </a:endParaRPr>
          </a:p>
        </p:txBody>
      </p:sp>
      <p:sp>
        <p:nvSpPr>
          <p:cNvPr id="436" name="Google Shape;436;p59"/>
          <p:cNvSpPr txBox="1"/>
          <p:nvPr/>
        </p:nvSpPr>
        <p:spPr>
          <a:xfrm>
            <a:off x="33424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OT </a:t>
            </a:r>
            <a:endParaRPr>
              <a:latin typeface="Lato"/>
              <a:ea typeface="Lato"/>
              <a:cs typeface="Lato"/>
              <a:sym typeface="Lato"/>
            </a:endParaRPr>
          </a:p>
        </p:txBody>
      </p:sp>
      <p:sp>
        <p:nvSpPr>
          <p:cNvPr id="437" name="Google Shape;437;p59"/>
          <p:cNvSpPr txBox="1"/>
          <p:nvPr/>
        </p:nvSpPr>
        <p:spPr>
          <a:xfrm>
            <a:off x="3875800" y="2620250"/>
            <a:ext cx="5334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 </a:t>
            </a:r>
            <a:endParaRPr>
              <a:latin typeface="Lato"/>
              <a:ea typeface="Lato"/>
              <a:cs typeface="Lato"/>
              <a:sym typeface="Lato"/>
            </a:endParaRPr>
          </a:p>
        </p:txBody>
      </p:sp>
      <p:sp>
        <p:nvSpPr>
          <p:cNvPr id="438" name="Google Shape;438;p59"/>
          <p:cNvSpPr txBox="1"/>
          <p:nvPr/>
        </p:nvSpPr>
        <p:spPr>
          <a:xfrm>
            <a:off x="44092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VA </a:t>
            </a:r>
            <a:endParaRPr>
              <a:latin typeface="Lato"/>
              <a:ea typeface="Lato"/>
              <a:cs typeface="Lato"/>
              <a:sym typeface="Lato"/>
            </a:endParaRPr>
          </a:p>
        </p:txBody>
      </p:sp>
      <p:sp>
        <p:nvSpPr>
          <p:cNvPr id="439" name="Google Shape;439;p59"/>
          <p:cNvSpPr txBox="1"/>
          <p:nvPr/>
        </p:nvSpPr>
        <p:spPr>
          <a:xfrm>
            <a:off x="49426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ED </a:t>
            </a:r>
            <a:endParaRPr>
              <a:latin typeface="Lato"/>
              <a:ea typeface="Lato"/>
              <a:cs typeface="Lato"/>
              <a:sym typeface="Lato"/>
            </a:endParaRPr>
          </a:p>
        </p:txBody>
      </p:sp>
      <p:sp>
        <p:nvSpPr>
          <p:cNvPr id="440" name="Google Shape;440;p59"/>
          <p:cNvSpPr txBox="1"/>
          <p:nvPr/>
        </p:nvSpPr>
        <p:spPr>
          <a:xfrm>
            <a:off x="55522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WI </a:t>
            </a:r>
            <a:endParaRPr>
              <a:latin typeface="Lato"/>
              <a:ea typeface="Lato"/>
              <a:cs typeface="Lato"/>
              <a:sym typeface="Lato"/>
            </a:endParaRPr>
          </a:p>
        </p:txBody>
      </p:sp>
      <p:cxnSp>
        <p:nvCxnSpPr>
          <p:cNvPr id="441" name="Google Shape;441;p59"/>
          <p:cNvCxnSpPr/>
          <p:nvPr/>
        </p:nvCxnSpPr>
        <p:spPr>
          <a:xfrm rot="10800000">
            <a:off x="3859450" y="2083325"/>
            <a:ext cx="0" cy="298800"/>
          </a:xfrm>
          <a:prstGeom prst="straightConnector1">
            <a:avLst/>
          </a:prstGeom>
          <a:noFill/>
          <a:ln cap="flat" cmpd="sng" w="19050">
            <a:solidFill>
              <a:schemeClr val="accent1"/>
            </a:solidFill>
            <a:prstDash val="solid"/>
            <a:round/>
            <a:headEnd len="med" w="med" type="none"/>
            <a:tailEnd len="med" w="med" type="none"/>
          </a:ln>
        </p:spPr>
      </p:cxnSp>
      <p:cxnSp>
        <p:nvCxnSpPr>
          <p:cNvPr id="442" name="Google Shape;442;p59"/>
          <p:cNvCxnSpPr>
            <a:stCxn id="436" idx="0"/>
            <a:endCxn id="437" idx="0"/>
          </p:cNvCxnSpPr>
          <p:nvPr/>
        </p:nvCxnSpPr>
        <p:spPr>
          <a:xfrm flipH="1" rot="-5400000">
            <a:off x="3859150" y="2337350"/>
            <a:ext cx="600" cy="566400"/>
          </a:xfrm>
          <a:prstGeom prst="bentConnector3">
            <a:avLst>
              <a:gd fmla="val -39687500" name="adj1"/>
            </a:avLst>
          </a:prstGeom>
          <a:noFill/>
          <a:ln cap="flat" cmpd="sng" w="19050">
            <a:solidFill>
              <a:schemeClr val="accent1"/>
            </a:solidFill>
            <a:prstDash val="solid"/>
            <a:round/>
            <a:headEnd len="med" w="med" type="none"/>
            <a:tailEnd len="med" w="med" type="none"/>
          </a:ln>
        </p:spPr>
      </p:cxnSp>
      <p:sp>
        <p:nvSpPr>
          <p:cNvPr id="443" name="Google Shape;443;p5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44" name="Google Shape;444;p59"/>
          <p:cNvCxnSpPr>
            <a:stCxn id="435" idx="0"/>
          </p:cNvCxnSpPr>
          <p:nvPr/>
        </p:nvCxnSpPr>
        <p:spPr>
          <a:xfrm flipH="1" rot="10800000">
            <a:off x="3119050" y="2116850"/>
            <a:ext cx="11100" cy="503400"/>
          </a:xfrm>
          <a:prstGeom prst="straightConnector1">
            <a:avLst/>
          </a:prstGeom>
          <a:noFill/>
          <a:ln cap="flat" cmpd="sng" w="19050">
            <a:solidFill>
              <a:schemeClr val="accent1"/>
            </a:solidFill>
            <a:prstDash val="solid"/>
            <a:round/>
            <a:headEnd len="med" w="med" type="none"/>
            <a:tailEnd len="med" w="med" type="none"/>
          </a:ln>
        </p:spPr>
      </p:cxnSp>
      <p:cxnSp>
        <p:nvCxnSpPr>
          <p:cNvPr id="445" name="Google Shape;445;p59"/>
          <p:cNvCxnSpPr/>
          <p:nvPr/>
        </p:nvCxnSpPr>
        <p:spPr>
          <a:xfrm rot="10800000">
            <a:off x="3130150" y="2104150"/>
            <a:ext cx="714300" cy="0"/>
          </a:xfrm>
          <a:prstGeom prst="straightConnector1">
            <a:avLst/>
          </a:prstGeom>
          <a:noFill/>
          <a:ln cap="flat" cmpd="sng" w="19050">
            <a:solidFill>
              <a:schemeClr val="accent1"/>
            </a:solidFill>
            <a:prstDash val="solid"/>
            <a:round/>
            <a:headEnd len="med" w="med" type="none"/>
            <a:tailEnd len="med" w="med" type="none"/>
          </a:ln>
        </p:spPr>
      </p:cxnSp>
      <p:cxnSp>
        <p:nvCxnSpPr>
          <p:cNvPr id="446" name="Google Shape;446;p59"/>
          <p:cNvCxnSpPr/>
          <p:nvPr/>
        </p:nvCxnSpPr>
        <p:spPr>
          <a:xfrm rot="10800000">
            <a:off x="3493950" y="1831250"/>
            <a:ext cx="0" cy="285900"/>
          </a:xfrm>
          <a:prstGeom prst="straightConnector1">
            <a:avLst/>
          </a:prstGeom>
          <a:noFill/>
          <a:ln cap="flat" cmpd="sng" w="19050">
            <a:solidFill>
              <a:schemeClr val="accent1"/>
            </a:solidFill>
            <a:prstDash val="solid"/>
            <a:round/>
            <a:headEnd len="med" w="med" type="none"/>
            <a:tailEnd len="med" w="med" type="none"/>
          </a:ln>
        </p:spPr>
      </p:cxnSp>
      <p:cxnSp>
        <p:nvCxnSpPr>
          <p:cNvPr id="447" name="Google Shape;447;p59"/>
          <p:cNvCxnSpPr>
            <a:stCxn id="438" idx="0"/>
            <a:endCxn id="439" idx="0"/>
          </p:cNvCxnSpPr>
          <p:nvPr/>
        </p:nvCxnSpPr>
        <p:spPr>
          <a:xfrm flipH="1" rot="-5400000">
            <a:off x="4909450" y="2353850"/>
            <a:ext cx="600" cy="533400"/>
          </a:xfrm>
          <a:prstGeom prst="bentConnector3">
            <a:avLst>
              <a:gd fmla="val -39687500" name="adj1"/>
            </a:avLst>
          </a:prstGeom>
          <a:noFill/>
          <a:ln cap="flat" cmpd="sng" w="19050">
            <a:solidFill>
              <a:schemeClr val="accent1"/>
            </a:solidFill>
            <a:prstDash val="solid"/>
            <a:round/>
            <a:headEnd len="med" w="med" type="none"/>
            <a:tailEnd len="med" w="med" type="none"/>
          </a:ln>
        </p:spPr>
      </p:cxnSp>
      <p:cxnSp>
        <p:nvCxnSpPr>
          <p:cNvPr id="448" name="Google Shape;448;p59"/>
          <p:cNvCxnSpPr/>
          <p:nvPr/>
        </p:nvCxnSpPr>
        <p:spPr>
          <a:xfrm rot="10800000">
            <a:off x="4846500" y="2078300"/>
            <a:ext cx="0" cy="324600"/>
          </a:xfrm>
          <a:prstGeom prst="straightConnector1">
            <a:avLst/>
          </a:prstGeom>
          <a:noFill/>
          <a:ln cap="flat" cmpd="sng" w="19050">
            <a:solidFill>
              <a:schemeClr val="accent1"/>
            </a:solidFill>
            <a:prstDash val="solid"/>
            <a:round/>
            <a:headEnd len="med" w="med" type="none"/>
            <a:tailEnd len="med" w="med" type="none"/>
          </a:ln>
        </p:spPr>
      </p:cxnSp>
      <p:pic>
        <p:nvPicPr>
          <p:cNvPr id="449" name="Google Shape;449;p59"/>
          <p:cNvPicPr preferRelativeResize="0"/>
          <p:nvPr/>
        </p:nvPicPr>
        <p:blipFill rotWithShape="1">
          <a:blip r:embed="rId4">
            <a:alphaModFix/>
          </a:blip>
          <a:srcRect b="15403" l="6915" r="57307" t="59278"/>
          <a:stretch/>
        </p:blipFill>
        <p:spPr>
          <a:xfrm>
            <a:off x="2747425" y="3068700"/>
            <a:ext cx="3941726" cy="1568250"/>
          </a:xfrm>
          <a:prstGeom prst="rect">
            <a:avLst/>
          </a:prstGeom>
          <a:noFill/>
          <a:ln>
            <a:noFill/>
          </a:ln>
        </p:spPr>
      </p:pic>
      <p:cxnSp>
        <p:nvCxnSpPr>
          <p:cNvPr id="450" name="Google Shape;450;p59"/>
          <p:cNvCxnSpPr>
            <a:stCxn id="440" idx="0"/>
          </p:cNvCxnSpPr>
          <p:nvPr/>
        </p:nvCxnSpPr>
        <p:spPr>
          <a:xfrm flipH="1" rot="10800000">
            <a:off x="5786050" y="2052050"/>
            <a:ext cx="6900" cy="568200"/>
          </a:xfrm>
          <a:prstGeom prst="straightConnector1">
            <a:avLst/>
          </a:prstGeom>
          <a:noFill/>
          <a:ln cap="flat" cmpd="sng" w="19050">
            <a:solidFill>
              <a:schemeClr val="accent1"/>
            </a:solidFill>
            <a:prstDash val="solid"/>
            <a:round/>
            <a:headEnd len="med" w="med" type="none"/>
            <a:tailEnd len="med" w="med" type="none"/>
          </a:ln>
        </p:spPr>
      </p:cxnSp>
      <p:cxnSp>
        <p:nvCxnSpPr>
          <p:cNvPr id="451" name="Google Shape;451;p59"/>
          <p:cNvCxnSpPr/>
          <p:nvPr/>
        </p:nvCxnSpPr>
        <p:spPr>
          <a:xfrm>
            <a:off x="4857750" y="2052200"/>
            <a:ext cx="935100" cy="0"/>
          </a:xfrm>
          <a:prstGeom prst="straightConnector1">
            <a:avLst/>
          </a:prstGeom>
          <a:noFill/>
          <a:ln cap="flat" cmpd="sng" w="19050">
            <a:solidFill>
              <a:schemeClr val="accent1"/>
            </a:solidFill>
            <a:prstDash val="solid"/>
            <a:round/>
            <a:headEnd len="med" w="med" type="none"/>
            <a:tailEnd len="med" w="med" type="none"/>
          </a:ln>
        </p:spPr>
      </p:cxnSp>
      <p:cxnSp>
        <p:nvCxnSpPr>
          <p:cNvPr id="452" name="Google Shape;452;p59"/>
          <p:cNvCxnSpPr/>
          <p:nvPr/>
        </p:nvCxnSpPr>
        <p:spPr>
          <a:xfrm rot="10800000">
            <a:off x="5322750" y="1755050"/>
            <a:ext cx="0" cy="285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0"/>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Agglomerative Clustering	</a:t>
            </a:r>
            <a:endParaRPr/>
          </a:p>
        </p:txBody>
      </p:sp>
      <p:pic>
        <p:nvPicPr>
          <p:cNvPr id="458" name="Google Shape;458;p60"/>
          <p:cNvPicPr preferRelativeResize="0"/>
          <p:nvPr/>
        </p:nvPicPr>
        <p:blipFill rotWithShape="1">
          <a:blip r:embed="rId3">
            <a:alphaModFix/>
          </a:blip>
          <a:srcRect b="38358" l="58095" r="0" t="9345"/>
          <a:stretch/>
        </p:blipFill>
        <p:spPr>
          <a:xfrm>
            <a:off x="5948800" y="948175"/>
            <a:ext cx="3195300" cy="2688600"/>
          </a:xfrm>
          <a:prstGeom prst="ellipse">
            <a:avLst/>
          </a:prstGeom>
          <a:noFill/>
          <a:ln>
            <a:noFill/>
          </a:ln>
        </p:spPr>
      </p:pic>
      <p:sp>
        <p:nvSpPr>
          <p:cNvPr id="459" name="Google Shape;459;p60"/>
          <p:cNvSpPr txBox="1"/>
          <p:nvPr/>
        </p:nvSpPr>
        <p:spPr>
          <a:xfrm>
            <a:off x="28852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 </a:t>
            </a:r>
            <a:endParaRPr>
              <a:latin typeface="Lato"/>
              <a:ea typeface="Lato"/>
              <a:cs typeface="Lato"/>
              <a:sym typeface="Lato"/>
            </a:endParaRPr>
          </a:p>
        </p:txBody>
      </p:sp>
      <p:sp>
        <p:nvSpPr>
          <p:cNvPr id="460" name="Google Shape;460;p60"/>
          <p:cNvSpPr txBox="1"/>
          <p:nvPr/>
        </p:nvSpPr>
        <p:spPr>
          <a:xfrm>
            <a:off x="33424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OT </a:t>
            </a:r>
            <a:endParaRPr>
              <a:latin typeface="Lato"/>
              <a:ea typeface="Lato"/>
              <a:cs typeface="Lato"/>
              <a:sym typeface="Lato"/>
            </a:endParaRPr>
          </a:p>
        </p:txBody>
      </p:sp>
      <p:sp>
        <p:nvSpPr>
          <p:cNvPr id="461" name="Google Shape;461;p60"/>
          <p:cNvSpPr txBox="1"/>
          <p:nvPr/>
        </p:nvSpPr>
        <p:spPr>
          <a:xfrm>
            <a:off x="3875800" y="2620250"/>
            <a:ext cx="5334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 </a:t>
            </a:r>
            <a:endParaRPr>
              <a:latin typeface="Lato"/>
              <a:ea typeface="Lato"/>
              <a:cs typeface="Lato"/>
              <a:sym typeface="Lato"/>
            </a:endParaRPr>
          </a:p>
        </p:txBody>
      </p:sp>
      <p:sp>
        <p:nvSpPr>
          <p:cNvPr id="462" name="Google Shape;462;p60"/>
          <p:cNvSpPr txBox="1"/>
          <p:nvPr/>
        </p:nvSpPr>
        <p:spPr>
          <a:xfrm>
            <a:off x="44092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VA </a:t>
            </a:r>
            <a:endParaRPr>
              <a:latin typeface="Lato"/>
              <a:ea typeface="Lato"/>
              <a:cs typeface="Lato"/>
              <a:sym typeface="Lato"/>
            </a:endParaRPr>
          </a:p>
        </p:txBody>
      </p:sp>
      <p:sp>
        <p:nvSpPr>
          <p:cNvPr id="463" name="Google Shape;463;p60"/>
          <p:cNvSpPr txBox="1"/>
          <p:nvPr/>
        </p:nvSpPr>
        <p:spPr>
          <a:xfrm>
            <a:off x="49426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ED </a:t>
            </a:r>
            <a:endParaRPr>
              <a:latin typeface="Lato"/>
              <a:ea typeface="Lato"/>
              <a:cs typeface="Lato"/>
              <a:sym typeface="Lato"/>
            </a:endParaRPr>
          </a:p>
        </p:txBody>
      </p:sp>
      <p:sp>
        <p:nvSpPr>
          <p:cNvPr id="464" name="Google Shape;464;p60"/>
          <p:cNvSpPr txBox="1"/>
          <p:nvPr/>
        </p:nvSpPr>
        <p:spPr>
          <a:xfrm>
            <a:off x="5552200" y="2620250"/>
            <a:ext cx="4677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WI </a:t>
            </a:r>
            <a:endParaRPr>
              <a:latin typeface="Lato"/>
              <a:ea typeface="Lato"/>
              <a:cs typeface="Lato"/>
              <a:sym typeface="Lato"/>
            </a:endParaRPr>
          </a:p>
        </p:txBody>
      </p:sp>
      <p:cxnSp>
        <p:nvCxnSpPr>
          <p:cNvPr id="465" name="Google Shape;465;p60"/>
          <p:cNvCxnSpPr/>
          <p:nvPr/>
        </p:nvCxnSpPr>
        <p:spPr>
          <a:xfrm rot="10800000">
            <a:off x="3859450" y="2083325"/>
            <a:ext cx="0" cy="298800"/>
          </a:xfrm>
          <a:prstGeom prst="straightConnector1">
            <a:avLst/>
          </a:prstGeom>
          <a:noFill/>
          <a:ln cap="flat" cmpd="sng" w="19050">
            <a:solidFill>
              <a:schemeClr val="accent1"/>
            </a:solidFill>
            <a:prstDash val="solid"/>
            <a:round/>
            <a:headEnd len="med" w="med" type="none"/>
            <a:tailEnd len="med" w="med" type="none"/>
          </a:ln>
        </p:spPr>
      </p:cxnSp>
      <p:cxnSp>
        <p:nvCxnSpPr>
          <p:cNvPr id="466" name="Google Shape;466;p60"/>
          <p:cNvCxnSpPr>
            <a:stCxn id="460" idx="0"/>
            <a:endCxn id="461" idx="0"/>
          </p:cNvCxnSpPr>
          <p:nvPr/>
        </p:nvCxnSpPr>
        <p:spPr>
          <a:xfrm flipH="1" rot="-5400000">
            <a:off x="3859150" y="2337350"/>
            <a:ext cx="600" cy="566400"/>
          </a:xfrm>
          <a:prstGeom prst="bentConnector3">
            <a:avLst>
              <a:gd fmla="val -39687500" name="adj1"/>
            </a:avLst>
          </a:prstGeom>
          <a:noFill/>
          <a:ln cap="flat" cmpd="sng" w="19050">
            <a:solidFill>
              <a:schemeClr val="accent1"/>
            </a:solidFill>
            <a:prstDash val="solid"/>
            <a:round/>
            <a:headEnd len="med" w="med" type="none"/>
            <a:tailEnd len="med" w="med" type="none"/>
          </a:ln>
        </p:spPr>
      </p:cxnSp>
      <p:sp>
        <p:nvSpPr>
          <p:cNvPr id="467" name="Google Shape;467;p6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68" name="Google Shape;468;p60"/>
          <p:cNvCxnSpPr>
            <a:stCxn id="459" idx="0"/>
          </p:cNvCxnSpPr>
          <p:nvPr/>
        </p:nvCxnSpPr>
        <p:spPr>
          <a:xfrm flipH="1" rot="10800000">
            <a:off x="3119050" y="2116850"/>
            <a:ext cx="11100" cy="503400"/>
          </a:xfrm>
          <a:prstGeom prst="straightConnector1">
            <a:avLst/>
          </a:prstGeom>
          <a:noFill/>
          <a:ln cap="flat" cmpd="sng" w="19050">
            <a:solidFill>
              <a:schemeClr val="accent1"/>
            </a:solidFill>
            <a:prstDash val="solid"/>
            <a:round/>
            <a:headEnd len="med" w="med" type="none"/>
            <a:tailEnd len="med" w="med" type="none"/>
          </a:ln>
        </p:spPr>
      </p:cxnSp>
      <p:cxnSp>
        <p:nvCxnSpPr>
          <p:cNvPr id="469" name="Google Shape;469;p60"/>
          <p:cNvCxnSpPr/>
          <p:nvPr/>
        </p:nvCxnSpPr>
        <p:spPr>
          <a:xfrm rot="10800000">
            <a:off x="3130150" y="2104150"/>
            <a:ext cx="714300" cy="0"/>
          </a:xfrm>
          <a:prstGeom prst="straightConnector1">
            <a:avLst/>
          </a:prstGeom>
          <a:noFill/>
          <a:ln cap="flat" cmpd="sng" w="19050">
            <a:solidFill>
              <a:schemeClr val="accent1"/>
            </a:solidFill>
            <a:prstDash val="solid"/>
            <a:round/>
            <a:headEnd len="med" w="med" type="none"/>
            <a:tailEnd len="med" w="med" type="none"/>
          </a:ln>
        </p:spPr>
      </p:cxnSp>
      <p:cxnSp>
        <p:nvCxnSpPr>
          <p:cNvPr id="470" name="Google Shape;470;p60"/>
          <p:cNvCxnSpPr/>
          <p:nvPr/>
        </p:nvCxnSpPr>
        <p:spPr>
          <a:xfrm rot="10800000">
            <a:off x="3493950" y="1831250"/>
            <a:ext cx="0" cy="285900"/>
          </a:xfrm>
          <a:prstGeom prst="straightConnector1">
            <a:avLst/>
          </a:prstGeom>
          <a:noFill/>
          <a:ln cap="flat" cmpd="sng" w="19050">
            <a:solidFill>
              <a:schemeClr val="accent1"/>
            </a:solidFill>
            <a:prstDash val="solid"/>
            <a:round/>
            <a:headEnd len="med" w="med" type="none"/>
            <a:tailEnd len="med" w="med" type="none"/>
          </a:ln>
        </p:spPr>
      </p:cxnSp>
      <p:cxnSp>
        <p:nvCxnSpPr>
          <p:cNvPr id="471" name="Google Shape;471;p60"/>
          <p:cNvCxnSpPr>
            <a:stCxn id="462" idx="0"/>
            <a:endCxn id="463" idx="0"/>
          </p:cNvCxnSpPr>
          <p:nvPr/>
        </p:nvCxnSpPr>
        <p:spPr>
          <a:xfrm flipH="1" rot="-5400000">
            <a:off x="4909450" y="2353850"/>
            <a:ext cx="600" cy="533400"/>
          </a:xfrm>
          <a:prstGeom prst="bentConnector3">
            <a:avLst>
              <a:gd fmla="val -39687500" name="adj1"/>
            </a:avLst>
          </a:prstGeom>
          <a:noFill/>
          <a:ln cap="flat" cmpd="sng" w="19050">
            <a:solidFill>
              <a:schemeClr val="accent1"/>
            </a:solidFill>
            <a:prstDash val="solid"/>
            <a:round/>
            <a:headEnd len="med" w="med" type="none"/>
            <a:tailEnd len="med" w="med" type="none"/>
          </a:ln>
        </p:spPr>
      </p:cxnSp>
      <p:cxnSp>
        <p:nvCxnSpPr>
          <p:cNvPr id="472" name="Google Shape;472;p60"/>
          <p:cNvCxnSpPr/>
          <p:nvPr/>
        </p:nvCxnSpPr>
        <p:spPr>
          <a:xfrm rot="10800000">
            <a:off x="4846500" y="2078300"/>
            <a:ext cx="0" cy="324600"/>
          </a:xfrm>
          <a:prstGeom prst="straightConnector1">
            <a:avLst/>
          </a:prstGeom>
          <a:noFill/>
          <a:ln cap="flat" cmpd="sng" w="19050">
            <a:solidFill>
              <a:schemeClr val="accent1"/>
            </a:solidFill>
            <a:prstDash val="solid"/>
            <a:round/>
            <a:headEnd len="med" w="med" type="none"/>
            <a:tailEnd len="med" w="med" type="none"/>
          </a:ln>
        </p:spPr>
      </p:cxnSp>
      <p:cxnSp>
        <p:nvCxnSpPr>
          <p:cNvPr id="473" name="Google Shape;473;p60"/>
          <p:cNvCxnSpPr>
            <a:stCxn id="464" idx="0"/>
          </p:cNvCxnSpPr>
          <p:nvPr/>
        </p:nvCxnSpPr>
        <p:spPr>
          <a:xfrm flipH="1" rot="10800000">
            <a:off x="5786050" y="2052050"/>
            <a:ext cx="6900" cy="568200"/>
          </a:xfrm>
          <a:prstGeom prst="straightConnector1">
            <a:avLst/>
          </a:prstGeom>
          <a:noFill/>
          <a:ln cap="flat" cmpd="sng" w="19050">
            <a:solidFill>
              <a:schemeClr val="accent1"/>
            </a:solidFill>
            <a:prstDash val="solid"/>
            <a:round/>
            <a:headEnd len="med" w="med" type="none"/>
            <a:tailEnd len="med" w="med" type="none"/>
          </a:ln>
        </p:spPr>
      </p:cxnSp>
      <p:cxnSp>
        <p:nvCxnSpPr>
          <p:cNvPr id="474" name="Google Shape;474;p60"/>
          <p:cNvCxnSpPr/>
          <p:nvPr/>
        </p:nvCxnSpPr>
        <p:spPr>
          <a:xfrm>
            <a:off x="4857750" y="2052200"/>
            <a:ext cx="935100" cy="0"/>
          </a:xfrm>
          <a:prstGeom prst="straightConnector1">
            <a:avLst/>
          </a:prstGeom>
          <a:noFill/>
          <a:ln cap="flat" cmpd="sng" w="19050">
            <a:solidFill>
              <a:schemeClr val="accent1"/>
            </a:solidFill>
            <a:prstDash val="solid"/>
            <a:round/>
            <a:headEnd len="med" w="med" type="none"/>
            <a:tailEnd len="med" w="med" type="none"/>
          </a:ln>
        </p:spPr>
      </p:cxnSp>
      <p:cxnSp>
        <p:nvCxnSpPr>
          <p:cNvPr id="475" name="Google Shape;475;p60"/>
          <p:cNvCxnSpPr/>
          <p:nvPr/>
        </p:nvCxnSpPr>
        <p:spPr>
          <a:xfrm rot="10800000">
            <a:off x="5322750" y="1755050"/>
            <a:ext cx="0" cy="285900"/>
          </a:xfrm>
          <a:prstGeom prst="straightConnector1">
            <a:avLst/>
          </a:prstGeom>
          <a:noFill/>
          <a:ln cap="flat" cmpd="sng" w="19050">
            <a:solidFill>
              <a:schemeClr val="accent1"/>
            </a:solidFill>
            <a:prstDash val="solid"/>
            <a:round/>
            <a:headEnd len="med" w="med" type="none"/>
            <a:tailEnd len="med" w="med" type="none"/>
          </a:ln>
        </p:spPr>
      </p:cxnSp>
      <p:pic>
        <p:nvPicPr>
          <p:cNvPr id="476" name="Google Shape;476;p60"/>
          <p:cNvPicPr preferRelativeResize="0"/>
          <p:nvPr/>
        </p:nvPicPr>
        <p:blipFill rotWithShape="1">
          <a:blip r:embed="rId4">
            <a:alphaModFix/>
          </a:blip>
          <a:srcRect b="15785" l="6672" r="59662" t="67537"/>
          <a:stretch/>
        </p:blipFill>
        <p:spPr>
          <a:xfrm>
            <a:off x="2727600" y="3041000"/>
            <a:ext cx="4032575" cy="1123194"/>
          </a:xfrm>
          <a:prstGeom prst="rect">
            <a:avLst/>
          </a:prstGeom>
          <a:noFill/>
          <a:ln>
            <a:noFill/>
          </a:ln>
        </p:spPr>
      </p:pic>
      <p:cxnSp>
        <p:nvCxnSpPr>
          <p:cNvPr id="477" name="Google Shape;477;p60"/>
          <p:cNvCxnSpPr/>
          <p:nvPr/>
        </p:nvCxnSpPr>
        <p:spPr>
          <a:xfrm rot="10800000">
            <a:off x="3494050" y="1779150"/>
            <a:ext cx="1818300" cy="300"/>
          </a:xfrm>
          <a:prstGeom prst="straightConnector1">
            <a:avLst/>
          </a:prstGeom>
          <a:noFill/>
          <a:ln cap="flat" cmpd="sng" w="19050">
            <a:solidFill>
              <a:schemeClr val="accent1"/>
            </a:solidFill>
            <a:prstDash val="solid"/>
            <a:round/>
            <a:headEnd len="med" w="med" type="none"/>
            <a:tailEnd len="med" w="med" type="none"/>
          </a:ln>
        </p:spPr>
      </p:cxnSp>
      <p:cxnSp>
        <p:nvCxnSpPr>
          <p:cNvPr id="478" name="Google Shape;478;p60"/>
          <p:cNvCxnSpPr/>
          <p:nvPr/>
        </p:nvCxnSpPr>
        <p:spPr>
          <a:xfrm rot="10800000">
            <a:off x="4332150" y="1450250"/>
            <a:ext cx="0" cy="285900"/>
          </a:xfrm>
          <a:prstGeom prst="straightConnector1">
            <a:avLst/>
          </a:prstGeom>
          <a:noFill/>
          <a:ln cap="flat" cmpd="sng" w="19050">
            <a:solidFill>
              <a:schemeClr val="accent1"/>
            </a:solidFill>
            <a:prstDash val="solid"/>
            <a:round/>
            <a:headEnd len="med" w="med" type="none"/>
            <a:tailEnd len="med" w="med" type="none"/>
          </a:ln>
        </p:spPr>
      </p:cxnSp>
      <p:pic>
        <p:nvPicPr>
          <p:cNvPr id="479" name="Google Shape;479;p60"/>
          <p:cNvPicPr preferRelativeResize="0"/>
          <p:nvPr/>
        </p:nvPicPr>
        <p:blipFill rotWithShape="1">
          <a:blip r:embed="rId5">
            <a:alphaModFix/>
          </a:blip>
          <a:srcRect b="22109" l="10193" r="46244" t="19785"/>
          <a:stretch/>
        </p:blipFill>
        <p:spPr>
          <a:xfrm>
            <a:off x="2752275" y="1176837"/>
            <a:ext cx="3983201" cy="2987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1"/>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Agglomerative Clustering	</a:t>
            </a:r>
            <a:endParaRPr/>
          </a:p>
        </p:txBody>
      </p:sp>
      <p:sp>
        <p:nvSpPr>
          <p:cNvPr id="485" name="Google Shape;485;p61"/>
          <p:cNvSpPr txBox="1"/>
          <p:nvPr>
            <p:ph idx="1" type="body"/>
          </p:nvPr>
        </p:nvSpPr>
        <p:spPr>
          <a:xfrm>
            <a:off x="454600" y="1063400"/>
            <a:ext cx="7611600" cy="3862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chemeClr val="dk2"/>
              </a:buClr>
              <a:buSzPts val="3000"/>
              <a:buAutoNum type="arabicPeriod"/>
            </a:pPr>
            <a:r>
              <a:rPr lang="en">
                <a:solidFill>
                  <a:schemeClr val="dk2"/>
                </a:solidFill>
              </a:rPr>
              <a:t>Create n clusters, one for each data point</a:t>
            </a:r>
            <a:endParaRPr>
              <a:solidFill>
                <a:schemeClr val="dk2"/>
              </a:solidFill>
            </a:endParaRPr>
          </a:p>
          <a:p>
            <a:pPr indent="-419100" lvl="0" marL="457200" rtl="0" algn="l">
              <a:spcBef>
                <a:spcPts val="0"/>
              </a:spcBef>
              <a:spcAft>
                <a:spcPts val="0"/>
              </a:spcAft>
              <a:buClr>
                <a:schemeClr val="dk2"/>
              </a:buClr>
              <a:buSzPts val="3000"/>
              <a:buAutoNum type="arabicPeriod"/>
            </a:pPr>
            <a:r>
              <a:rPr lang="en">
                <a:solidFill>
                  <a:schemeClr val="dk2"/>
                </a:solidFill>
              </a:rPr>
              <a:t>Compute the proximity matrix</a:t>
            </a:r>
            <a:endParaRPr>
              <a:solidFill>
                <a:schemeClr val="dk2"/>
              </a:solidFill>
            </a:endParaRPr>
          </a:p>
          <a:p>
            <a:pPr indent="-419100" lvl="0" marL="457200" rtl="0" algn="l">
              <a:spcBef>
                <a:spcPts val="0"/>
              </a:spcBef>
              <a:spcAft>
                <a:spcPts val="0"/>
              </a:spcAft>
              <a:buClr>
                <a:schemeClr val="dk2"/>
              </a:buClr>
              <a:buSzPts val="3000"/>
              <a:buAutoNum type="arabicPeriod"/>
            </a:pPr>
            <a:r>
              <a:rPr b="1" lang="en">
                <a:solidFill>
                  <a:schemeClr val="dk2"/>
                </a:solidFill>
              </a:rPr>
              <a:t>Repeat</a:t>
            </a:r>
            <a:endParaRPr b="1">
              <a:solidFill>
                <a:schemeClr val="dk2"/>
              </a:solidFill>
            </a:endParaRPr>
          </a:p>
          <a:p>
            <a:pPr indent="-381000" lvl="1" marL="914400" rtl="0" algn="l">
              <a:spcBef>
                <a:spcPts val="0"/>
              </a:spcBef>
              <a:spcAft>
                <a:spcPts val="0"/>
              </a:spcAft>
              <a:buClr>
                <a:schemeClr val="dk2"/>
              </a:buClr>
              <a:buSzPts val="2400"/>
              <a:buAutoNum type="alphaLcPeriod"/>
            </a:pPr>
            <a:r>
              <a:rPr lang="en">
                <a:solidFill>
                  <a:schemeClr val="dk2"/>
                </a:solidFill>
              </a:rPr>
              <a:t>Merge the two closest clusters</a:t>
            </a:r>
            <a:endParaRPr>
              <a:solidFill>
                <a:schemeClr val="dk2"/>
              </a:solidFill>
            </a:endParaRPr>
          </a:p>
          <a:p>
            <a:pPr indent="-381000" lvl="1" marL="914400" rtl="0" algn="l">
              <a:spcBef>
                <a:spcPts val="0"/>
              </a:spcBef>
              <a:spcAft>
                <a:spcPts val="0"/>
              </a:spcAft>
              <a:buClr>
                <a:schemeClr val="dk2"/>
              </a:buClr>
              <a:buSzPts val="2400"/>
              <a:buAutoNum type="alphaLcPeriod"/>
            </a:pPr>
            <a:r>
              <a:rPr lang="en">
                <a:solidFill>
                  <a:schemeClr val="dk2"/>
                </a:solidFill>
              </a:rPr>
              <a:t>Update the proximity matrix</a:t>
            </a:r>
            <a:endParaRPr>
              <a:solidFill>
                <a:schemeClr val="dk2"/>
              </a:solidFill>
            </a:endParaRPr>
          </a:p>
          <a:p>
            <a:pPr indent="-419100" lvl="0" marL="457200" rtl="0" algn="l">
              <a:spcBef>
                <a:spcPts val="0"/>
              </a:spcBef>
              <a:spcAft>
                <a:spcPts val="0"/>
              </a:spcAft>
              <a:buClr>
                <a:schemeClr val="dk2"/>
              </a:buClr>
              <a:buSzPts val="3000"/>
              <a:buAutoNum type="arabicPeriod"/>
            </a:pPr>
            <a:r>
              <a:rPr b="1" lang="en">
                <a:solidFill>
                  <a:schemeClr val="dk2"/>
                </a:solidFill>
              </a:rPr>
              <a:t>Until</a:t>
            </a:r>
            <a:r>
              <a:rPr lang="en">
                <a:solidFill>
                  <a:schemeClr val="dk2"/>
                </a:solidFill>
              </a:rPr>
              <a:t> only a single cluster remains</a:t>
            </a:r>
            <a:endParaRPr>
              <a:solidFill>
                <a:schemeClr val="dk2"/>
              </a:solidFill>
            </a:endParaRPr>
          </a:p>
        </p:txBody>
      </p:sp>
      <p:sp>
        <p:nvSpPr>
          <p:cNvPr id="486" name="Google Shape;486;p6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2"/>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Distance Between Clusters</a:t>
            </a:r>
            <a:endParaRPr/>
          </a:p>
        </p:txBody>
      </p:sp>
      <p:sp>
        <p:nvSpPr>
          <p:cNvPr id="492" name="Google Shape;492;p62"/>
          <p:cNvSpPr txBox="1"/>
          <p:nvPr>
            <p:ph idx="1" type="body"/>
          </p:nvPr>
        </p:nvSpPr>
        <p:spPr>
          <a:xfrm>
            <a:off x="545525" y="1063400"/>
            <a:ext cx="6810900" cy="3862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Single-Linkage Clustering</a:t>
            </a:r>
            <a:endParaRPr/>
          </a:p>
          <a:p>
            <a:pPr indent="-381000" lvl="1" marL="914400" rtl="0" algn="l">
              <a:spcBef>
                <a:spcPts val="0"/>
              </a:spcBef>
              <a:spcAft>
                <a:spcPts val="0"/>
              </a:spcAft>
              <a:buClr>
                <a:srgbClr val="2185C5"/>
              </a:buClr>
              <a:buSzPts val="2400"/>
              <a:buChar char="○"/>
            </a:pPr>
            <a:r>
              <a:rPr lang="en">
                <a:solidFill>
                  <a:srgbClr val="2185C5"/>
                </a:solidFill>
              </a:rPr>
              <a:t>Minimum distance between clusters</a:t>
            </a:r>
            <a:endParaRPr>
              <a:solidFill>
                <a:srgbClr val="2185C5"/>
              </a:solidFill>
            </a:endParaRPr>
          </a:p>
          <a:p>
            <a:pPr indent="-419100" lvl="0" marL="457200" rtl="0" algn="l">
              <a:spcBef>
                <a:spcPts val="0"/>
              </a:spcBef>
              <a:spcAft>
                <a:spcPts val="0"/>
              </a:spcAft>
              <a:buSzPts val="3000"/>
              <a:buChar char="●"/>
            </a:pPr>
            <a:r>
              <a:rPr lang="en"/>
              <a:t>Complete</a:t>
            </a:r>
            <a:r>
              <a:rPr lang="en"/>
              <a:t>-Linkage Clustering</a:t>
            </a:r>
            <a:endParaRPr/>
          </a:p>
          <a:p>
            <a:pPr indent="-381000" lvl="1" marL="914400" rtl="0" algn="l">
              <a:spcBef>
                <a:spcPts val="0"/>
              </a:spcBef>
              <a:spcAft>
                <a:spcPts val="0"/>
              </a:spcAft>
              <a:buClr>
                <a:srgbClr val="2185C5"/>
              </a:buClr>
              <a:buSzPts val="2400"/>
              <a:buChar char="○"/>
            </a:pPr>
            <a:r>
              <a:rPr lang="en">
                <a:solidFill>
                  <a:srgbClr val="2185C5"/>
                </a:solidFill>
              </a:rPr>
              <a:t>Maximum distance between clusters</a:t>
            </a:r>
            <a:endParaRPr>
              <a:solidFill>
                <a:srgbClr val="2185C5"/>
              </a:solidFill>
            </a:endParaRPr>
          </a:p>
          <a:p>
            <a:pPr indent="-419100" lvl="0" marL="457200" rtl="0" algn="l">
              <a:spcBef>
                <a:spcPts val="0"/>
              </a:spcBef>
              <a:spcAft>
                <a:spcPts val="0"/>
              </a:spcAft>
              <a:buSzPts val="3000"/>
              <a:buChar char="●"/>
            </a:pPr>
            <a:r>
              <a:rPr lang="en"/>
              <a:t>Average Linkage Clustering</a:t>
            </a:r>
            <a:endParaRPr/>
          </a:p>
          <a:p>
            <a:pPr indent="-381000" lvl="1" marL="914400" rtl="0" algn="l">
              <a:spcBef>
                <a:spcPts val="0"/>
              </a:spcBef>
              <a:spcAft>
                <a:spcPts val="0"/>
              </a:spcAft>
              <a:buClr>
                <a:srgbClr val="2185C5"/>
              </a:buClr>
              <a:buSzPts val="2400"/>
              <a:buChar char="○"/>
            </a:pPr>
            <a:r>
              <a:rPr lang="en">
                <a:solidFill>
                  <a:srgbClr val="2185C5"/>
                </a:solidFill>
              </a:rPr>
              <a:t>Average distance between clusters</a:t>
            </a:r>
            <a:endParaRPr>
              <a:solidFill>
                <a:srgbClr val="2185C5"/>
              </a:solidFill>
            </a:endParaRPr>
          </a:p>
          <a:p>
            <a:pPr indent="-419100" lvl="0" marL="457200" rtl="0" algn="l">
              <a:spcBef>
                <a:spcPts val="0"/>
              </a:spcBef>
              <a:spcAft>
                <a:spcPts val="0"/>
              </a:spcAft>
              <a:buSzPts val="3000"/>
              <a:buChar char="●"/>
            </a:pPr>
            <a:r>
              <a:rPr lang="en"/>
              <a:t>Centroid Linkage Clustering</a:t>
            </a:r>
            <a:endParaRPr/>
          </a:p>
          <a:p>
            <a:pPr indent="-381000" lvl="1" marL="914400" rtl="0" algn="l">
              <a:spcBef>
                <a:spcPts val="0"/>
              </a:spcBef>
              <a:spcAft>
                <a:spcPts val="0"/>
              </a:spcAft>
              <a:buClr>
                <a:srgbClr val="2185C5"/>
              </a:buClr>
              <a:buSzPts val="2400"/>
              <a:buChar char="○"/>
            </a:pPr>
            <a:r>
              <a:rPr lang="en">
                <a:solidFill>
                  <a:srgbClr val="2185C5"/>
                </a:solidFill>
              </a:rPr>
              <a:t>Distance between cluster centroids</a:t>
            </a:r>
            <a:endParaRPr>
              <a:solidFill>
                <a:srgbClr val="2185C5"/>
              </a:solidFill>
            </a:endParaRPr>
          </a:p>
        </p:txBody>
      </p:sp>
      <p:sp>
        <p:nvSpPr>
          <p:cNvPr id="493" name="Google Shape;493;p6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4" name="Google Shape;494;p62"/>
          <p:cNvPicPr preferRelativeResize="0"/>
          <p:nvPr/>
        </p:nvPicPr>
        <p:blipFill rotWithShape="1">
          <a:blip r:embed="rId3">
            <a:alphaModFix/>
          </a:blip>
          <a:srcRect b="5028" l="64912" r="7246" t="18670"/>
          <a:stretch/>
        </p:blipFill>
        <p:spPr>
          <a:xfrm>
            <a:off x="6511575" y="990788"/>
            <a:ext cx="2385623" cy="3675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3"/>
          <p:cNvSpPr txBox="1"/>
          <p:nvPr>
            <p:ph type="title"/>
          </p:nvPr>
        </p:nvSpPr>
        <p:spPr>
          <a:xfrm>
            <a:off x="893700" y="206000"/>
            <a:ext cx="6899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 vs. Disadvantages</a:t>
            </a:r>
            <a:endParaRPr/>
          </a:p>
        </p:txBody>
      </p:sp>
      <p:sp>
        <p:nvSpPr>
          <p:cNvPr id="500" name="Google Shape;500;p6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1" name="Google Shape;501;p63"/>
          <p:cNvPicPr preferRelativeResize="0"/>
          <p:nvPr/>
        </p:nvPicPr>
        <p:blipFill rotWithShape="1">
          <a:blip r:embed="rId3">
            <a:alphaModFix/>
          </a:blip>
          <a:srcRect b="25744" l="6955" r="6427" t="22714"/>
          <a:stretch/>
        </p:blipFill>
        <p:spPr>
          <a:xfrm>
            <a:off x="611838" y="1506675"/>
            <a:ext cx="7920324" cy="2649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64"/>
          <p:cNvSpPr txBox="1"/>
          <p:nvPr>
            <p:ph type="title"/>
          </p:nvPr>
        </p:nvSpPr>
        <p:spPr>
          <a:xfrm>
            <a:off x="655838" y="257975"/>
            <a:ext cx="7975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Hierarchical Clustering vs. K-Means </a:t>
            </a:r>
            <a:endParaRPr/>
          </a:p>
        </p:txBody>
      </p:sp>
      <p:sp>
        <p:nvSpPr>
          <p:cNvPr id="507" name="Google Shape;507;p6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8" name="Google Shape;508;p64"/>
          <p:cNvPicPr preferRelativeResize="0"/>
          <p:nvPr/>
        </p:nvPicPr>
        <p:blipFill rotWithShape="1">
          <a:blip r:embed="rId3">
            <a:alphaModFix/>
          </a:blip>
          <a:srcRect b="16756" l="7118" r="7221" t="23634"/>
          <a:stretch/>
        </p:blipFill>
        <p:spPr>
          <a:xfrm>
            <a:off x="792300" y="1454725"/>
            <a:ext cx="7702276" cy="3013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65"/>
          <p:cNvSpPr txBox="1"/>
          <p:nvPr>
            <p:ph type="ctrTitle"/>
          </p:nvPr>
        </p:nvSpPr>
        <p:spPr>
          <a:xfrm>
            <a:off x="721425" y="2838935"/>
            <a:ext cx="5216700" cy="115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rgbClr val="F20253"/>
                </a:solidFill>
                <a:latin typeface="Lato"/>
                <a:ea typeface="Lato"/>
                <a:cs typeface="Lato"/>
                <a:sym typeface="Lato"/>
              </a:rPr>
              <a:t>Density-based Clustering</a:t>
            </a:r>
            <a:endParaRPr sz="2400">
              <a:solidFill>
                <a:srgbClr val="F20253"/>
              </a:solidFill>
              <a:latin typeface="Lato"/>
              <a:ea typeface="Lato"/>
              <a:cs typeface="Lato"/>
              <a:sym typeface="Lato"/>
            </a:endParaRPr>
          </a:p>
          <a:p>
            <a:pPr indent="0" lvl="0" marL="0" rtl="0" algn="l">
              <a:spcBef>
                <a:spcPts val="600"/>
              </a:spcBef>
              <a:spcAft>
                <a:spcPts val="0"/>
              </a:spcAft>
              <a:buNone/>
            </a:pPr>
            <a:r>
              <a:rPr lang="en" sz="3000">
                <a:solidFill>
                  <a:srgbClr val="2185C5"/>
                </a:solidFill>
                <a:latin typeface="Lato"/>
                <a:ea typeface="Lato"/>
                <a:cs typeface="Lato"/>
                <a:sym typeface="Lato"/>
              </a:rPr>
              <a:t>DBSCAN</a:t>
            </a:r>
            <a:endParaRPr sz="3000">
              <a:solidFill>
                <a:srgbClr val="2185C5"/>
              </a:solidFill>
              <a:latin typeface="Lato"/>
              <a:ea typeface="Lato"/>
              <a:cs typeface="Lato"/>
              <a:sym typeface="Lato"/>
            </a:endParaRPr>
          </a:p>
          <a:p>
            <a:pPr indent="0" lvl="0" marL="0" rtl="0" algn="l">
              <a:spcBef>
                <a:spcPts val="600"/>
              </a:spcBef>
              <a:spcAft>
                <a:spcPts val="0"/>
              </a:spcAft>
              <a:buNone/>
            </a:pPr>
            <a:r>
              <a:t/>
            </a:r>
            <a:endParaRPr sz="36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Segmentation</a:t>
            </a:r>
            <a:endParaRPr/>
          </a:p>
        </p:txBody>
      </p:sp>
      <p:sp>
        <p:nvSpPr>
          <p:cNvPr id="180" name="Google Shape;180;p30"/>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81" name="Google Shape;181;p30"/>
          <p:cNvPicPr preferRelativeResize="0"/>
          <p:nvPr/>
        </p:nvPicPr>
        <p:blipFill rotWithShape="1">
          <a:blip r:embed="rId3">
            <a:alphaModFix/>
          </a:blip>
          <a:srcRect b="7305" l="3130" r="1703" t="25236"/>
          <a:stretch/>
        </p:blipFill>
        <p:spPr>
          <a:xfrm>
            <a:off x="285750" y="1298875"/>
            <a:ext cx="8702376" cy="3467950"/>
          </a:xfrm>
          <a:prstGeom prst="rect">
            <a:avLst/>
          </a:prstGeom>
          <a:noFill/>
          <a:ln>
            <a:noFill/>
          </a:ln>
        </p:spPr>
      </p:pic>
      <p:sp>
        <p:nvSpPr>
          <p:cNvPr id="182" name="Google Shape;182;p3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6"/>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Density-based Clustering</a:t>
            </a:r>
            <a:endParaRPr/>
          </a:p>
        </p:txBody>
      </p:sp>
      <p:sp>
        <p:nvSpPr>
          <p:cNvPr id="519" name="Google Shape;519;p6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0" name="Google Shape;520;p66"/>
          <p:cNvPicPr preferRelativeResize="0"/>
          <p:nvPr/>
        </p:nvPicPr>
        <p:blipFill rotWithShape="1">
          <a:blip r:embed="rId3">
            <a:alphaModFix/>
          </a:blip>
          <a:srcRect b="17777" l="9081" r="63374" t="39293"/>
          <a:stretch/>
        </p:blipFill>
        <p:spPr>
          <a:xfrm>
            <a:off x="1065050" y="1922325"/>
            <a:ext cx="2519799" cy="2208050"/>
          </a:xfrm>
          <a:prstGeom prst="rect">
            <a:avLst/>
          </a:prstGeom>
          <a:noFill/>
          <a:ln>
            <a:noFill/>
          </a:ln>
        </p:spPr>
      </p:pic>
      <p:pic>
        <p:nvPicPr>
          <p:cNvPr id="521" name="Google Shape;521;p66"/>
          <p:cNvPicPr preferRelativeResize="0"/>
          <p:nvPr/>
        </p:nvPicPr>
        <p:blipFill rotWithShape="1">
          <a:blip r:embed="rId4">
            <a:alphaModFix/>
          </a:blip>
          <a:srcRect b="16917" l="51961" r="17797" t="32323"/>
          <a:stretch/>
        </p:blipFill>
        <p:spPr>
          <a:xfrm>
            <a:off x="4753851" y="1662550"/>
            <a:ext cx="2766573" cy="2610701"/>
          </a:xfrm>
          <a:prstGeom prst="rect">
            <a:avLst/>
          </a:prstGeom>
          <a:noFill/>
          <a:ln>
            <a:noFill/>
          </a:ln>
        </p:spPr>
      </p:pic>
      <p:sp>
        <p:nvSpPr>
          <p:cNvPr id="522" name="Google Shape;522;p66"/>
          <p:cNvSpPr txBox="1"/>
          <p:nvPr/>
        </p:nvSpPr>
        <p:spPr>
          <a:xfrm>
            <a:off x="1026100" y="1181975"/>
            <a:ext cx="2675700" cy="583800"/>
          </a:xfrm>
          <a:prstGeom prst="rect">
            <a:avLst/>
          </a:prstGeom>
          <a:noFill/>
          <a:ln>
            <a:noFill/>
          </a:ln>
        </p:spPr>
        <p:txBody>
          <a:bodyPr anchorCtr="0" anchor="t" bIns="91425" lIns="91425" spcFirstLastPara="1" rIns="1039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Spherical-shape clusters</a:t>
            </a:r>
            <a:endParaRPr sz="1800">
              <a:solidFill>
                <a:schemeClr val="dk2"/>
              </a:solidFill>
              <a:latin typeface="Lato"/>
              <a:ea typeface="Lato"/>
              <a:cs typeface="Lato"/>
              <a:sym typeface="Lato"/>
            </a:endParaRPr>
          </a:p>
        </p:txBody>
      </p:sp>
      <p:sp>
        <p:nvSpPr>
          <p:cNvPr id="523" name="Google Shape;523;p66"/>
          <p:cNvSpPr txBox="1"/>
          <p:nvPr/>
        </p:nvSpPr>
        <p:spPr>
          <a:xfrm>
            <a:off x="4683700" y="1181975"/>
            <a:ext cx="2675700" cy="583800"/>
          </a:xfrm>
          <a:prstGeom prst="rect">
            <a:avLst/>
          </a:prstGeom>
          <a:noFill/>
          <a:ln>
            <a:noFill/>
          </a:ln>
        </p:spPr>
        <p:txBody>
          <a:bodyPr anchorCtr="0" anchor="t" bIns="91425" lIns="91425" spcFirstLastPara="1" rIns="1039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Arbitrary</a:t>
            </a:r>
            <a:r>
              <a:rPr lang="en" sz="1800">
                <a:solidFill>
                  <a:schemeClr val="dk2"/>
                </a:solidFill>
                <a:latin typeface="Lato"/>
                <a:ea typeface="Lato"/>
                <a:cs typeface="Lato"/>
                <a:sym typeface="Lato"/>
              </a:rPr>
              <a:t>-shape clusters</a:t>
            </a:r>
            <a:endParaRPr sz="1800">
              <a:solidFill>
                <a:schemeClr val="dk2"/>
              </a:solidFill>
              <a:latin typeface="Lato"/>
              <a:ea typeface="Lato"/>
              <a:cs typeface="Lato"/>
              <a:sym typeface="Lato"/>
            </a:endParaRPr>
          </a:p>
        </p:txBody>
      </p:sp>
      <p:pic>
        <p:nvPicPr>
          <p:cNvPr id="524" name="Google Shape;524;p66"/>
          <p:cNvPicPr preferRelativeResize="0"/>
          <p:nvPr/>
        </p:nvPicPr>
        <p:blipFill rotWithShape="1">
          <a:blip r:embed="rId5">
            <a:alphaModFix/>
          </a:blip>
          <a:srcRect b="18167" l="6392" r="59516" t="35838"/>
          <a:stretch/>
        </p:blipFill>
        <p:spPr>
          <a:xfrm>
            <a:off x="584500" y="1765775"/>
            <a:ext cx="3117301" cy="2364601"/>
          </a:xfrm>
          <a:prstGeom prst="rect">
            <a:avLst/>
          </a:prstGeom>
          <a:noFill/>
          <a:ln>
            <a:noFill/>
          </a:ln>
        </p:spPr>
      </p:pic>
      <p:pic>
        <p:nvPicPr>
          <p:cNvPr id="525" name="Google Shape;525;p66"/>
          <p:cNvPicPr preferRelativeResize="0"/>
          <p:nvPr/>
        </p:nvPicPr>
        <p:blipFill rotWithShape="1">
          <a:blip r:embed="rId6">
            <a:alphaModFix/>
          </a:blip>
          <a:srcRect b="14626" l="51988" r="16476" t="33578"/>
          <a:stretch/>
        </p:blipFill>
        <p:spPr>
          <a:xfrm>
            <a:off x="4753850" y="1662550"/>
            <a:ext cx="2883476" cy="266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7"/>
          <p:cNvSpPr txBox="1"/>
          <p:nvPr>
            <p:ph type="title"/>
          </p:nvPr>
        </p:nvSpPr>
        <p:spPr>
          <a:xfrm>
            <a:off x="919675" y="189375"/>
            <a:ext cx="6678600" cy="10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vs. </a:t>
            </a:r>
            <a:r>
              <a:rPr lang="en"/>
              <a:t>Density-based Clustering</a:t>
            </a:r>
            <a:endParaRPr/>
          </a:p>
        </p:txBody>
      </p:sp>
      <p:sp>
        <p:nvSpPr>
          <p:cNvPr id="531" name="Google Shape;531;p6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2" name="Google Shape;532;p67"/>
          <p:cNvPicPr preferRelativeResize="0"/>
          <p:nvPr/>
        </p:nvPicPr>
        <p:blipFill rotWithShape="1">
          <a:blip r:embed="rId3">
            <a:alphaModFix/>
          </a:blip>
          <a:srcRect b="9320" l="8525" r="56390" t="48485"/>
          <a:stretch/>
        </p:blipFill>
        <p:spPr>
          <a:xfrm>
            <a:off x="779325" y="2415875"/>
            <a:ext cx="3208174" cy="2169126"/>
          </a:xfrm>
          <a:prstGeom prst="rect">
            <a:avLst/>
          </a:prstGeom>
          <a:noFill/>
          <a:ln>
            <a:noFill/>
          </a:ln>
        </p:spPr>
      </p:pic>
      <p:pic>
        <p:nvPicPr>
          <p:cNvPr id="533" name="Google Shape;533;p67"/>
          <p:cNvPicPr preferRelativeResize="0"/>
          <p:nvPr/>
        </p:nvPicPr>
        <p:blipFill rotWithShape="1">
          <a:blip r:embed="rId4">
            <a:alphaModFix/>
          </a:blip>
          <a:srcRect b="8994" l="55821" r="9110" t="46055"/>
          <a:stretch/>
        </p:blipFill>
        <p:spPr>
          <a:xfrm>
            <a:off x="5104524" y="2273000"/>
            <a:ext cx="3208174" cy="2312001"/>
          </a:xfrm>
          <a:prstGeom prst="rect">
            <a:avLst/>
          </a:prstGeom>
          <a:noFill/>
          <a:ln>
            <a:noFill/>
          </a:ln>
        </p:spPr>
      </p:pic>
      <p:sp>
        <p:nvSpPr>
          <p:cNvPr id="534" name="Google Shape;534;p67"/>
          <p:cNvSpPr txBox="1"/>
          <p:nvPr/>
        </p:nvSpPr>
        <p:spPr>
          <a:xfrm>
            <a:off x="805300" y="1399025"/>
            <a:ext cx="3208200" cy="9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Lato"/>
                <a:ea typeface="Lato"/>
                <a:cs typeface="Lato"/>
                <a:sym typeface="Lato"/>
              </a:rPr>
              <a:t>k-Means assigns each point to a cluster even if they don’t belong in any</a:t>
            </a:r>
            <a:endParaRPr sz="1800">
              <a:solidFill>
                <a:schemeClr val="accent1"/>
              </a:solidFill>
              <a:latin typeface="Lato"/>
              <a:ea typeface="Lato"/>
              <a:cs typeface="Lato"/>
              <a:sym typeface="Lato"/>
            </a:endParaRPr>
          </a:p>
        </p:txBody>
      </p:sp>
      <p:sp>
        <p:nvSpPr>
          <p:cNvPr id="535" name="Google Shape;535;p67"/>
          <p:cNvSpPr txBox="1"/>
          <p:nvPr/>
        </p:nvSpPr>
        <p:spPr>
          <a:xfrm>
            <a:off x="4767700" y="1322825"/>
            <a:ext cx="3208200" cy="9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Lato"/>
                <a:ea typeface="Lato"/>
                <a:cs typeface="Lato"/>
                <a:sym typeface="Lato"/>
              </a:rPr>
              <a:t>Density-based clustering locates regions of </a:t>
            </a:r>
            <a:r>
              <a:rPr lang="en" sz="1800">
                <a:solidFill>
                  <a:srgbClr val="F20253"/>
                </a:solidFill>
                <a:latin typeface="Lato"/>
                <a:ea typeface="Lato"/>
                <a:cs typeface="Lato"/>
                <a:sym typeface="Lato"/>
              </a:rPr>
              <a:t>high density</a:t>
            </a:r>
            <a:r>
              <a:rPr lang="en" sz="1800">
                <a:solidFill>
                  <a:schemeClr val="accent1"/>
                </a:solidFill>
                <a:latin typeface="Lato"/>
                <a:ea typeface="Lato"/>
                <a:cs typeface="Lato"/>
                <a:sym typeface="Lato"/>
              </a:rPr>
              <a:t>, and separates </a:t>
            </a:r>
            <a:r>
              <a:rPr lang="en" sz="1800">
                <a:solidFill>
                  <a:srgbClr val="F20253"/>
                </a:solidFill>
                <a:latin typeface="Lato"/>
                <a:ea typeface="Lato"/>
                <a:cs typeface="Lato"/>
                <a:sym typeface="Lato"/>
              </a:rPr>
              <a:t>outliers</a:t>
            </a:r>
            <a:r>
              <a:rPr lang="en" sz="1800">
                <a:solidFill>
                  <a:schemeClr val="accent1"/>
                </a:solidFill>
                <a:latin typeface="Lato"/>
                <a:ea typeface="Lato"/>
                <a:cs typeface="Lato"/>
                <a:sym typeface="Lato"/>
              </a:rPr>
              <a:t> </a:t>
            </a:r>
            <a:endParaRPr sz="1800">
              <a:solidFill>
                <a:schemeClr val="accent1"/>
              </a:solidFill>
              <a:latin typeface="Lato"/>
              <a:ea typeface="Lato"/>
              <a:cs typeface="Lato"/>
              <a:sym typeface="Lato"/>
            </a:endParaRPr>
          </a:p>
        </p:txBody>
      </p:sp>
      <p:pic>
        <p:nvPicPr>
          <p:cNvPr id="536" name="Google Shape;536;p67"/>
          <p:cNvPicPr preferRelativeResize="0"/>
          <p:nvPr/>
        </p:nvPicPr>
        <p:blipFill rotWithShape="1">
          <a:blip r:embed="rId5">
            <a:alphaModFix/>
          </a:blip>
          <a:srcRect b="6349" l="6961" r="53123" t="47099"/>
          <a:stretch/>
        </p:blipFill>
        <p:spPr>
          <a:xfrm>
            <a:off x="636450" y="2339525"/>
            <a:ext cx="3649798" cy="2393124"/>
          </a:xfrm>
          <a:prstGeom prst="rect">
            <a:avLst/>
          </a:prstGeom>
          <a:noFill/>
          <a:ln>
            <a:noFill/>
          </a:ln>
        </p:spPr>
      </p:pic>
      <p:pic>
        <p:nvPicPr>
          <p:cNvPr id="537" name="Google Shape;537;p67"/>
          <p:cNvPicPr preferRelativeResize="0"/>
          <p:nvPr/>
        </p:nvPicPr>
        <p:blipFill rotWithShape="1">
          <a:blip r:embed="rId6">
            <a:alphaModFix/>
          </a:blip>
          <a:srcRect b="9543" l="54122" r="7524" t="45484"/>
          <a:stretch/>
        </p:blipFill>
        <p:spPr>
          <a:xfrm>
            <a:off x="4955150" y="2420638"/>
            <a:ext cx="3506925" cy="2312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68"/>
          <p:cNvSpPr txBox="1"/>
          <p:nvPr>
            <p:ph type="title"/>
          </p:nvPr>
        </p:nvSpPr>
        <p:spPr>
          <a:xfrm>
            <a:off x="893700" y="206000"/>
            <a:ext cx="74319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DBSCAN for class identification</a:t>
            </a:r>
            <a:endParaRPr/>
          </a:p>
        </p:txBody>
      </p:sp>
      <p:sp>
        <p:nvSpPr>
          <p:cNvPr id="543" name="Google Shape;543;p68"/>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544" name="Google Shape;544;p6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5" name="Google Shape;545;p68"/>
          <p:cNvPicPr preferRelativeResize="0"/>
          <p:nvPr/>
        </p:nvPicPr>
        <p:blipFill rotWithShape="1">
          <a:blip r:embed="rId3">
            <a:alphaModFix/>
          </a:blip>
          <a:srcRect b="10240" l="10367" r="8955" t="20660"/>
          <a:stretch/>
        </p:blipFill>
        <p:spPr>
          <a:xfrm>
            <a:off x="883225" y="1197550"/>
            <a:ext cx="7377551" cy="3552300"/>
          </a:xfrm>
          <a:prstGeom prst="rect">
            <a:avLst/>
          </a:prstGeom>
          <a:noFill/>
          <a:ln>
            <a:noFill/>
          </a:ln>
        </p:spPr>
      </p:pic>
      <p:pic>
        <p:nvPicPr>
          <p:cNvPr id="546" name="Google Shape;546;p68"/>
          <p:cNvPicPr preferRelativeResize="0"/>
          <p:nvPr/>
        </p:nvPicPr>
        <p:blipFill rotWithShape="1">
          <a:blip r:embed="rId4">
            <a:alphaModFix/>
          </a:blip>
          <a:srcRect b="10240" l="9772" r="8239" t="20660"/>
          <a:stretch/>
        </p:blipFill>
        <p:spPr>
          <a:xfrm>
            <a:off x="823525" y="1197550"/>
            <a:ext cx="7496949" cy="355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69"/>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DBSCAN?</a:t>
            </a:r>
            <a:endParaRPr/>
          </a:p>
        </p:txBody>
      </p:sp>
      <p:sp>
        <p:nvSpPr>
          <p:cNvPr id="552" name="Google Shape;552;p69"/>
          <p:cNvSpPr txBox="1"/>
          <p:nvPr>
            <p:ph idx="1" type="body"/>
          </p:nvPr>
        </p:nvSpPr>
        <p:spPr>
          <a:xfrm>
            <a:off x="415625" y="974150"/>
            <a:ext cx="7299600" cy="39519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DBSCAN (</a:t>
            </a:r>
            <a:r>
              <a:rPr lang="en" sz="2400"/>
              <a:t>Density-based Spatial Clustering of Applications with Noise</a:t>
            </a:r>
            <a:r>
              <a:rPr lang="en"/>
              <a:t>)</a:t>
            </a:r>
            <a:endParaRPr/>
          </a:p>
          <a:p>
            <a:pPr indent="-381000" lvl="1" marL="914400" rtl="0" algn="l">
              <a:spcBef>
                <a:spcPts val="0"/>
              </a:spcBef>
              <a:spcAft>
                <a:spcPts val="0"/>
              </a:spcAft>
              <a:buClr>
                <a:srgbClr val="2185C5"/>
              </a:buClr>
              <a:buSzPts val="2400"/>
              <a:buChar char="○"/>
            </a:pPr>
            <a:r>
              <a:rPr lang="en">
                <a:solidFill>
                  <a:srgbClr val="2185C5"/>
                </a:solidFill>
              </a:rPr>
              <a:t>Works based on density of objects</a:t>
            </a:r>
            <a:endParaRPr>
              <a:solidFill>
                <a:srgbClr val="2185C5"/>
              </a:solidFill>
            </a:endParaRPr>
          </a:p>
          <a:p>
            <a:pPr indent="-419100" lvl="0" marL="457200" rtl="0" algn="l">
              <a:spcBef>
                <a:spcPts val="0"/>
              </a:spcBef>
              <a:spcAft>
                <a:spcPts val="0"/>
              </a:spcAft>
              <a:buSzPts val="3000"/>
              <a:buChar char="●"/>
            </a:pPr>
            <a:r>
              <a:rPr lang="en"/>
              <a:t>R (</a:t>
            </a:r>
            <a:r>
              <a:rPr lang="en" sz="2400"/>
              <a:t>Radius of neighborhood</a:t>
            </a:r>
            <a:r>
              <a:rPr lang="en"/>
              <a:t>)</a:t>
            </a:r>
            <a:endParaRPr/>
          </a:p>
          <a:p>
            <a:pPr indent="-381000" lvl="1" marL="914400" rtl="0" algn="l">
              <a:spcBef>
                <a:spcPts val="0"/>
              </a:spcBef>
              <a:spcAft>
                <a:spcPts val="0"/>
              </a:spcAft>
              <a:buClr>
                <a:srgbClr val="2185C5"/>
              </a:buClr>
              <a:buSzPts val="2400"/>
              <a:buChar char="○"/>
            </a:pPr>
            <a:r>
              <a:rPr lang="en">
                <a:solidFill>
                  <a:srgbClr val="2185C5"/>
                </a:solidFill>
              </a:rPr>
              <a:t>Radius R that if  includes enough number of                        points within, we call it a dense area</a:t>
            </a:r>
            <a:endParaRPr>
              <a:solidFill>
                <a:srgbClr val="2185C5"/>
              </a:solidFill>
            </a:endParaRPr>
          </a:p>
          <a:p>
            <a:pPr indent="-419100" lvl="0" marL="457200" rtl="0" algn="l">
              <a:spcBef>
                <a:spcPts val="0"/>
              </a:spcBef>
              <a:spcAft>
                <a:spcPts val="0"/>
              </a:spcAft>
              <a:buSzPts val="3000"/>
              <a:buChar char="●"/>
            </a:pPr>
            <a:r>
              <a:rPr lang="en"/>
              <a:t>M (</a:t>
            </a:r>
            <a:r>
              <a:rPr lang="en" sz="2400"/>
              <a:t>Minimum number of neighbors</a:t>
            </a:r>
            <a:r>
              <a:rPr lang="en"/>
              <a:t>)</a:t>
            </a:r>
            <a:endParaRPr/>
          </a:p>
          <a:p>
            <a:pPr indent="-381000" lvl="1" marL="914400" rtl="0" algn="l">
              <a:spcBef>
                <a:spcPts val="0"/>
              </a:spcBef>
              <a:spcAft>
                <a:spcPts val="0"/>
              </a:spcAft>
              <a:buClr>
                <a:srgbClr val="2185C5"/>
              </a:buClr>
              <a:buSzPts val="2400"/>
              <a:buChar char="○"/>
            </a:pPr>
            <a:r>
              <a:rPr lang="en">
                <a:solidFill>
                  <a:srgbClr val="2185C5"/>
                </a:solidFill>
              </a:rPr>
              <a:t>The minimum number of data points we want in a neighborhood to define a cluster </a:t>
            </a:r>
            <a:endParaRPr>
              <a:solidFill>
                <a:srgbClr val="2185C5"/>
              </a:solidFill>
            </a:endParaRPr>
          </a:p>
        </p:txBody>
      </p:sp>
      <p:sp>
        <p:nvSpPr>
          <p:cNvPr id="553" name="Google Shape;553;p6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4" name="Google Shape;554;p69"/>
          <p:cNvPicPr preferRelativeResize="0"/>
          <p:nvPr/>
        </p:nvPicPr>
        <p:blipFill rotWithShape="1">
          <a:blip r:embed="rId3">
            <a:alphaModFix/>
          </a:blip>
          <a:srcRect b="30293" l="76562" r="9517" t="45199"/>
          <a:stretch/>
        </p:blipFill>
        <p:spPr>
          <a:xfrm>
            <a:off x="7715225" y="2320150"/>
            <a:ext cx="1272876" cy="1259900"/>
          </a:xfrm>
          <a:prstGeom prst="rect">
            <a:avLst/>
          </a:prstGeom>
          <a:noFill/>
          <a:ln>
            <a:noFill/>
          </a:ln>
        </p:spPr>
      </p:pic>
      <p:pic>
        <p:nvPicPr>
          <p:cNvPr id="555" name="Google Shape;555;p69"/>
          <p:cNvPicPr preferRelativeResize="0"/>
          <p:nvPr/>
        </p:nvPicPr>
        <p:blipFill rotWithShape="1">
          <a:blip r:embed="rId4">
            <a:alphaModFix/>
          </a:blip>
          <a:srcRect b="6041" l="76275" r="9805" t="70967"/>
          <a:stretch/>
        </p:blipFill>
        <p:spPr>
          <a:xfrm>
            <a:off x="7715225" y="3580050"/>
            <a:ext cx="1272876" cy="1181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0"/>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DBSCAN works?</a:t>
            </a:r>
            <a:endParaRPr/>
          </a:p>
        </p:txBody>
      </p:sp>
      <p:sp>
        <p:nvSpPr>
          <p:cNvPr id="561" name="Google Shape;561;p70"/>
          <p:cNvSpPr txBox="1"/>
          <p:nvPr>
            <p:ph idx="1" type="body"/>
          </p:nvPr>
        </p:nvSpPr>
        <p:spPr>
          <a:xfrm>
            <a:off x="4906325" y="1373600"/>
            <a:ext cx="3794400" cy="225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Each point is either a:</a:t>
            </a:r>
            <a:endParaRPr/>
          </a:p>
          <a:p>
            <a:pPr indent="-419100" lvl="0" marL="457200" rtl="0" algn="l">
              <a:spcBef>
                <a:spcPts val="600"/>
              </a:spcBef>
              <a:spcAft>
                <a:spcPts val="0"/>
              </a:spcAft>
              <a:buClr>
                <a:schemeClr val="accent4"/>
              </a:buClr>
              <a:buSzPts val="3000"/>
              <a:buChar char="●"/>
            </a:pPr>
            <a:r>
              <a:rPr lang="en">
                <a:solidFill>
                  <a:schemeClr val="accent4"/>
                </a:solidFill>
              </a:rPr>
              <a:t>Core point</a:t>
            </a:r>
            <a:endParaRPr>
              <a:solidFill>
                <a:schemeClr val="accent4"/>
              </a:solidFill>
            </a:endParaRPr>
          </a:p>
          <a:p>
            <a:pPr indent="-419100" lvl="0" marL="457200" rtl="0" algn="l">
              <a:spcBef>
                <a:spcPts val="0"/>
              </a:spcBef>
              <a:spcAft>
                <a:spcPts val="0"/>
              </a:spcAft>
              <a:buClr>
                <a:schemeClr val="accent4"/>
              </a:buClr>
              <a:buSzPts val="3000"/>
              <a:buChar char="●"/>
            </a:pPr>
            <a:r>
              <a:rPr lang="en">
                <a:solidFill>
                  <a:schemeClr val="accent4"/>
                </a:solidFill>
              </a:rPr>
              <a:t>Border point</a:t>
            </a:r>
            <a:endParaRPr>
              <a:solidFill>
                <a:schemeClr val="accent4"/>
              </a:solidFill>
            </a:endParaRPr>
          </a:p>
          <a:p>
            <a:pPr indent="-419100" lvl="0" marL="457200" rtl="0" algn="l">
              <a:spcBef>
                <a:spcPts val="0"/>
              </a:spcBef>
              <a:spcAft>
                <a:spcPts val="0"/>
              </a:spcAft>
              <a:buClr>
                <a:schemeClr val="accent4"/>
              </a:buClr>
              <a:buSzPts val="3000"/>
              <a:buChar char="●"/>
            </a:pPr>
            <a:r>
              <a:rPr lang="en">
                <a:solidFill>
                  <a:schemeClr val="accent4"/>
                </a:solidFill>
              </a:rPr>
              <a:t>Outlier</a:t>
            </a:r>
            <a:endParaRPr>
              <a:solidFill>
                <a:schemeClr val="accent4"/>
              </a:solidFill>
            </a:endParaRPr>
          </a:p>
        </p:txBody>
      </p:sp>
      <p:sp>
        <p:nvSpPr>
          <p:cNvPr id="562" name="Google Shape;562;p7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3" name="Google Shape;563;p70"/>
          <p:cNvPicPr preferRelativeResize="0"/>
          <p:nvPr/>
        </p:nvPicPr>
        <p:blipFill rotWithShape="1">
          <a:blip r:embed="rId3">
            <a:alphaModFix/>
          </a:blip>
          <a:srcRect b="7652" l="26237" r="39576" t="23281"/>
          <a:stretch/>
        </p:blipFill>
        <p:spPr>
          <a:xfrm>
            <a:off x="1378625" y="1373600"/>
            <a:ext cx="3127501" cy="3552300"/>
          </a:xfrm>
          <a:prstGeom prst="rect">
            <a:avLst/>
          </a:prstGeom>
          <a:noFill/>
          <a:ln>
            <a:noFill/>
          </a:ln>
        </p:spPr>
      </p:pic>
      <p:sp>
        <p:nvSpPr>
          <p:cNvPr id="564" name="Google Shape;564;p70"/>
          <p:cNvSpPr txBox="1"/>
          <p:nvPr/>
        </p:nvSpPr>
        <p:spPr>
          <a:xfrm>
            <a:off x="5130500" y="4091425"/>
            <a:ext cx="2751900" cy="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 = 2 unit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 = 6 points</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1"/>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DBSCAN works?</a:t>
            </a:r>
            <a:endParaRPr/>
          </a:p>
        </p:txBody>
      </p:sp>
      <p:sp>
        <p:nvSpPr>
          <p:cNvPr id="570" name="Google Shape;570;p71"/>
          <p:cNvSpPr txBox="1"/>
          <p:nvPr>
            <p:ph idx="1" type="body"/>
          </p:nvPr>
        </p:nvSpPr>
        <p:spPr>
          <a:xfrm>
            <a:off x="893700" y="936901"/>
            <a:ext cx="6462600" cy="39891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chemeClr val="accent4"/>
              </a:buClr>
              <a:buSzPts val="3000"/>
              <a:buChar char="●"/>
            </a:pPr>
            <a:r>
              <a:rPr lang="en">
                <a:solidFill>
                  <a:schemeClr val="accent4"/>
                </a:solidFill>
              </a:rPr>
              <a:t>Core point: </a:t>
            </a:r>
            <a:r>
              <a:rPr lang="en" sz="1050">
                <a:solidFill>
                  <a:schemeClr val="dk1"/>
                </a:solidFill>
                <a:latin typeface="Arial"/>
                <a:ea typeface="Arial"/>
                <a:cs typeface="Arial"/>
                <a:sym typeface="Arial"/>
              </a:rPr>
              <a:t> </a:t>
            </a:r>
            <a:r>
              <a:rPr lang="en" sz="1800">
                <a:solidFill>
                  <a:schemeClr val="dk2"/>
                </a:solidFill>
                <a:latin typeface="Arial"/>
                <a:ea typeface="Arial"/>
                <a:cs typeface="Arial"/>
                <a:sym typeface="Arial"/>
              </a:rPr>
              <a:t>A data point is a core point if within our neighborhood of the point there are at least M points.</a:t>
            </a:r>
            <a:endParaRPr sz="1800">
              <a:solidFill>
                <a:schemeClr val="dk2"/>
              </a:solidFill>
              <a:latin typeface="Arial"/>
              <a:ea typeface="Arial"/>
              <a:cs typeface="Arial"/>
              <a:sym typeface="Arial"/>
            </a:endParaRPr>
          </a:p>
          <a:p>
            <a:pPr indent="0" lvl="0" marL="457200" rtl="0" algn="l">
              <a:spcBef>
                <a:spcPts val="600"/>
              </a:spcBef>
              <a:spcAft>
                <a:spcPts val="0"/>
              </a:spcAft>
              <a:buNone/>
            </a:pPr>
            <a:r>
              <a:t/>
            </a:r>
            <a:endParaRPr sz="1800">
              <a:solidFill>
                <a:schemeClr val="dk2"/>
              </a:solidFill>
              <a:latin typeface="Arial"/>
              <a:ea typeface="Arial"/>
              <a:cs typeface="Arial"/>
              <a:sym typeface="Arial"/>
            </a:endParaRPr>
          </a:p>
          <a:p>
            <a:pPr indent="-419100" lvl="0" marL="457200" rtl="0" algn="l">
              <a:spcBef>
                <a:spcPts val="600"/>
              </a:spcBef>
              <a:spcAft>
                <a:spcPts val="0"/>
              </a:spcAft>
              <a:buClr>
                <a:schemeClr val="accent4"/>
              </a:buClr>
              <a:buSzPts val="3000"/>
              <a:buChar char="●"/>
            </a:pPr>
            <a:r>
              <a:rPr lang="en">
                <a:solidFill>
                  <a:schemeClr val="accent4"/>
                </a:solidFill>
              </a:rPr>
              <a:t>Border point: </a:t>
            </a:r>
            <a:r>
              <a:rPr lang="en" sz="1800">
                <a:solidFill>
                  <a:schemeClr val="dk2"/>
                </a:solidFill>
                <a:latin typeface="Arial"/>
                <a:ea typeface="Arial"/>
                <a:cs typeface="Arial"/>
                <a:sym typeface="Arial"/>
              </a:rPr>
              <a:t>A data point is a border point if A; its neighbourhood contains less than M data points or B; it is reachable from some core point.</a:t>
            </a:r>
            <a:endParaRPr sz="1800">
              <a:solidFill>
                <a:schemeClr val="dk2"/>
              </a:solidFill>
              <a:latin typeface="Arial"/>
              <a:ea typeface="Arial"/>
              <a:cs typeface="Arial"/>
              <a:sym typeface="Arial"/>
            </a:endParaRPr>
          </a:p>
          <a:p>
            <a:pPr indent="0" lvl="0" marL="457200" rtl="0" algn="l">
              <a:spcBef>
                <a:spcPts val="600"/>
              </a:spcBef>
              <a:spcAft>
                <a:spcPts val="0"/>
              </a:spcAft>
              <a:buNone/>
            </a:pPr>
            <a:r>
              <a:t/>
            </a:r>
            <a:endParaRPr sz="1800"/>
          </a:p>
          <a:p>
            <a:pPr indent="-419100" lvl="0" marL="457200" rtl="0" algn="l">
              <a:spcBef>
                <a:spcPts val="600"/>
              </a:spcBef>
              <a:spcAft>
                <a:spcPts val="0"/>
              </a:spcAft>
              <a:buClr>
                <a:schemeClr val="accent4"/>
              </a:buClr>
              <a:buSzPts val="3000"/>
              <a:buChar char="●"/>
            </a:pPr>
            <a:r>
              <a:rPr lang="en">
                <a:solidFill>
                  <a:schemeClr val="accent4"/>
                </a:solidFill>
              </a:rPr>
              <a:t>Outlier: </a:t>
            </a:r>
            <a:r>
              <a:rPr lang="en" sz="1800">
                <a:latin typeface="Arial"/>
                <a:ea typeface="Arial"/>
                <a:cs typeface="Arial"/>
                <a:sym typeface="Arial"/>
              </a:rPr>
              <a:t>An outlier is a point that is not a core point and also is not close enough to be reachable from a core point.</a:t>
            </a:r>
            <a:endParaRPr sz="1800"/>
          </a:p>
        </p:txBody>
      </p:sp>
      <p:sp>
        <p:nvSpPr>
          <p:cNvPr id="571" name="Google Shape;571;p7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72"/>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DBSCAN works?</a:t>
            </a:r>
            <a:endParaRPr/>
          </a:p>
        </p:txBody>
      </p:sp>
      <p:sp>
        <p:nvSpPr>
          <p:cNvPr id="577" name="Google Shape;577;p7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8" name="Google Shape;578;p72"/>
          <p:cNvPicPr preferRelativeResize="0"/>
          <p:nvPr/>
        </p:nvPicPr>
        <p:blipFill rotWithShape="1">
          <a:blip r:embed="rId3">
            <a:alphaModFix/>
          </a:blip>
          <a:srcRect b="8077" l="24157" r="39857" t="22823"/>
          <a:stretch/>
        </p:blipFill>
        <p:spPr>
          <a:xfrm>
            <a:off x="1215475" y="1373600"/>
            <a:ext cx="3290650" cy="3552300"/>
          </a:xfrm>
          <a:prstGeom prst="rect">
            <a:avLst/>
          </a:prstGeom>
          <a:noFill/>
          <a:ln>
            <a:noFill/>
          </a:ln>
        </p:spPr>
      </p:pic>
      <p:sp>
        <p:nvSpPr>
          <p:cNvPr id="579" name="Google Shape;579;p72"/>
          <p:cNvSpPr txBox="1"/>
          <p:nvPr/>
        </p:nvSpPr>
        <p:spPr>
          <a:xfrm>
            <a:off x="5448500" y="1477575"/>
            <a:ext cx="3022200" cy="3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2"/>
                </a:solidFill>
              </a:rPr>
              <a:t>A</a:t>
            </a:r>
            <a:r>
              <a:rPr lang="en" sz="3000">
                <a:solidFill>
                  <a:schemeClr val="dk2"/>
                </a:solidFill>
              </a:rPr>
              <a:t> cluster is formed as at least one core point plus all reachable core points plus all their borders.</a:t>
            </a:r>
            <a:endParaRPr sz="3000">
              <a:solidFill>
                <a:schemeClr val="dk2"/>
              </a:solidFill>
            </a:endParaRPr>
          </a:p>
          <a:p>
            <a:pPr indent="0" lvl="0" marL="0" rtl="0" algn="l">
              <a:spcBef>
                <a:spcPts val="0"/>
              </a:spcBef>
              <a:spcAft>
                <a:spcPts val="0"/>
              </a:spcAft>
              <a:buNone/>
            </a:pPr>
            <a:r>
              <a:t/>
            </a:r>
            <a:endParaRPr sz="3000">
              <a:solidFill>
                <a:schemeClr val="dk2"/>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73"/>
          <p:cNvSpPr txBox="1"/>
          <p:nvPr>
            <p:ph idx="1" type="subTitle"/>
          </p:nvPr>
        </p:nvSpPr>
        <p:spPr>
          <a:xfrm>
            <a:off x="685800" y="223045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 to Saeed Aghabozorgi, </a:t>
            </a:r>
            <a:endParaRPr/>
          </a:p>
          <a:p>
            <a:pPr indent="0" lvl="0" marL="0" rtl="0" algn="ctr">
              <a:spcBef>
                <a:spcPts val="0"/>
              </a:spcBef>
              <a:spcAft>
                <a:spcPts val="0"/>
              </a:spcAft>
              <a:buNone/>
            </a:pPr>
            <a:r>
              <a:rPr lang="en" sz="1800"/>
              <a:t>Machine Learning with python Course, Coursera</a:t>
            </a:r>
            <a:endParaRPr sz="1800"/>
          </a:p>
        </p:txBody>
      </p:sp>
      <p:sp>
        <p:nvSpPr>
          <p:cNvPr id="585" name="Google Shape;585;p7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97ABBC"/>
                </a:solidFill>
              </a:rPr>
              <a:t>What is a cluster?</a:t>
            </a:r>
            <a:endParaRPr>
              <a:solidFill>
                <a:srgbClr val="97ABBC"/>
              </a:solidFill>
            </a:endParaRPr>
          </a:p>
        </p:txBody>
      </p:sp>
      <p:sp>
        <p:nvSpPr>
          <p:cNvPr id="188" name="Google Shape;188;p31"/>
          <p:cNvSpPr txBox="1"/>
          <p:nvPr>
            <p:ph idx="1" type="body"/>
          </p:nvPr>
        </p:nvSpPr>
        <p:spPr>
          <a:xfrm>
            <a:off x="893700" y="1373600"/>
            <a:ext cx="3509400" cy="35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group of objects that are</a:t>
            </a:r>
            <a:r>
              <a:rPr b="1" lang="en"/>
              <a:t> similar to the other objects</a:t>
            </a:r>
            <a:r>
              <a:rPr lang="en"/>
              <a:t> in the cluster, and </a:t>
            </a:r>
            <a:r>
              <a:rPr b="1" lang="en"/>
              <a:t>dissimilar to data points </a:t>
            </a:r>
            <a:r>
              <a:rPr lang="en"/>
              <a:t>in other clusters.</a:t>
            </a:r>
            <a:endParaRPr/>
          </a:p>
        </p:txBody>
      </p:sp>
      <p:pic>
        <p:nvPicPr>
          <p:cNvPr id="189" name="Google Shape;189;p31"/>
          <p:cNvPicPr preferRelativeResize="0"/>
          <p:nvPr/>
        </p:nvPicPr>
        <p:blipFill>
          <a:blip r:embed="rId3">
            <a:alphaModFix/>
          </a:blip>
          <a:stretch>
            <a:fillRect/>
          </a:stretch>
        </p:blipFill>
        <p:spPr>
          <a:xfrm>
            <a:off x="4555500" y="1215788"/>
            <a:ext cx="4436100" cy="3772366"/>
          </a:xfrm>
          <a:prstGeom prst="rect">
            <a:avLst/>
          </a:prstGeom>
          <a:noFill/>
          <a:ln>
            <a:noFill/>
          </a:ln>
        </p:spPr>
      </p:pic>
      <p:sp>
        <p:nvSpPr>
          <p:cNvPr id="190" name="Google Shape;190;p3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vs. Clustering</a:t>
            </a:r>
            <a:endParaRPr/>
          </a:p>
        </p:txBody>
      </p:sp>
      <p:sp>
        <p:nvSpPr>
          <p:cNvPr id="196" name="Google Shape;196;p32"/>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97" name="Google Shape;197;p32"/>
          <p:cNvPicPr preferRelativeResize="0"/>
          <p:nvPr/>
        </p:nvPicPr>
        <p:blipFill rotWithShape="1">
          <a:blip r:embed="rId3">
            <a:alphaModFix/>
          </a:blip>
          <a:srcRect b="10084" l="6963" r="7383" t="24731"/>
          <a:stretch/>
        </p:blipFill>
        <p:spPr>
          <a:xfrm>
            <a:off x="636450" y="1272875"/>
            <a:ext cx="7832149" cy="3351076"/>
          </a:xfrm>
          <a:prstGeom prst="rect">
            <a:avLst/>
          </a:prstGeom>
          <a:noFill/>
          <a:ln>
            <a:noFill/>
          </a:ln>
        </p:spPr>
      </p:pic>
      <p:sp>
        <p:nvSpPr>
          <p:cNvPr id="198" name="Google Shape;198;p3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vs. Clustering</a:t>
            </a:r>
            <a:endParaRPr/>
          </a:p>
        </p:txBody>
      </p:sp>
      <p:sp>
        <p:nvSpPr>
          <p:cNvPr id="204" name="Google Shape;204;p33"/>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05" name="Google Shape;205;p33"/>
          <p:cNvPicPr preferRelativeResize="0"/>
          <p:nvPr/>
        </p:nvPicPr>
        <p:blipFill rotWithShape="1">
          <a:blip r:embed="rId3">
            <a:alphaModFix/>
          </a:blip>
          <a:srcRect b="10840" l="7530" r="8520" t="24480"/>
          <a:stretch/>
        </p:blipFill>
        <p:spPr>
          <a:xfrm>
            <a:off x="688400" y="1259900"/>
            <a:ext cx="7676275" cy="3325100"/>
          </a:xfrm>
          <a:prstGeom prst="rect">
            <a:avLst/>
          </a:prstGeom>
          <a:noFill/>
          <a:ln>
            <a:noFill/>
          </a:ln>
        </p:spPr>
      </p:pic>
      <p:sp>
        <p:nvSpPr>
          <p:cNvPr id="206" name="Google Shape;206;p3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Applications	</a:t>
            </a:r>
            <a:endParaRPr/>
          </a:p>
        </p:txBody>
      </p:sp>
      <p:sp>
        <p:nvSpPr>
          <p:cNvPr id="212" name="Google Shape;212;p34"/>
          <p:cNvSpPr txBox="1"/>
          <p:nvPr>
            <p:ph idx="1" type="body"/>
          </p:nvPr>
        </p:nvSpPr>
        <p:spPr>
          <a:xfrm>
            <a:off x="893700" y="1063400"/>
            <a:ext cx="7536000" cy="3862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Retail/Marketing</a:t>
            </a:r>
            <a:endParaRPr/>
          </a:p>
          <a:p>
            <a:pPr indent="-381000" lvl="1" marL="914400" rtl="0" algn="l">
              <a:spcBef>
                <a:spcPts val="0"/>
              </a:spcBef>
              <a:spcAft>
                <a:spcPts val="0"/>
              </a:spcAft>
              <a:buClr>
                <a:schemeClr val="accent1"/>
              </a:buClr>
              <a:buSzPts val="2400"/>
              <a:buChar char="○"/>
            </a:pPr>
            <a:r>
              <a:rPr lang="en">
                <a:solidFill>
                  <a:schemeClr val="accent1"/>
                </a:solidFill>
              </a:rPr>
              <a:t>Identifying buying patterns of customers</a:t>
            </a:r>
            <a:endParaRPr>
              <a:solidFill>
                <a:schemeClr val="accent1"/>
              </a:solidFill>
            </a:endParaRPr>
          </a:p>
          <a:p>
            <a:pPr indent="-381000" lvl="1" marL="914400" rtl="0" algn="l">
              <a:spcBef>
                <a:spcPts val="0"/>
              </a:spcBef>
              <a:spcAft>
                <a:spcPts val="0"/>
              </a:spcAft>
              <a:buClr>
                <a:schemeClr val="accent1"/>
              </a:buClr>
              <a:buSzPts val="2400"/>
              <a:buChar char="○"/>
            </a:pPr>
            <a:r>
              <a:rPr lang="en">
                <a:solidFill>
                  <a:schemeClr val="accent1"/>
                </a:solidFill>
              </a:rPr>
              <a:t>Recommendation</a:t>
            </a:r>
            <a:endParaRPr>
              <a:solidFill>
                <a:schemeClr val="accent1"/>
              </a:solidFill>
            </a:endParaRPr>
          </a:p>
          <a:p>
            <a:pPr indent="-419100" lvl="0" marL="457200" rtl="0" algn="l">
              <a:spcBef>
                <a:spcPts val="0"/>
              </a:spcBef>
              <a:spcAft>
                <a:spcPts val="0"/>
              </a:spcAft>
              <a:buSzPts val="3000"/>
              <a:buChar char="●"/>
            </a:pPr>
            <a:r>
              <a:rPr lang="en"/>
              <a:t>Banking</a:t>
            </a:r>
            <a:endParaRPr/>
          </a:p>
          <a:p>
            <a:pPr indent="-381000" lvl="1" marL="914400" rtl="0" algn="l">
              <a:spcBef>
                <a:spcPts val="0"/>
              </a:spcBef>
              <a:spcAft>
                <a:spcPts val="0"/>
              </a:spcAft>
              <a:buClr>
                <a:schemeClr val="accent1"/>
              </a:buClr>
              <a:buSzPts val="2400"/>
              <a:buChar char="○"/>
            </a:pPr>
            <a:r>
              <a:rPr lang="en">
                <a:solidFill>
                  <a:schemeClr val="accent1"/>
                </a:solidFill>
              </a:rPr>
              <a:t>Fraud detection in credit card use</a:t>
            </a:r>
            <a:endParaRPr>
              <a:solidFill>
                <a:schemeClr val="accent1"/>
              </a:solidFill>
            </a:endParaRPr>
          </a:p>
          <a:p>
            <a:pPr indent="-381000" lvl="1" marL="914400" rtl="0" algn="l">
              <a:spcBef>
                <a:spcPts val="0"/>
              </a:spcBef>
              <a:spcAft>
                <a:spcPts val="0"/>
              </a:spcAft>
              <a:buClr>
                <a:schemeClr val="accent1"/>
              </a:buClr>
              <a:buSzPts val="2400"/>
              <a:buChar char="○"/>
            </a:pPr>
            <a:r>
              <a:rPr lang="en">
                <a:solidFill>
                  <a:schemeClr val="accent1"/>
                </a:solidFill>
              </a:rPr>
              <a:t>Identifying clusters of customers</a:t>
            </a:r>
            <a:endParaRPr>
              <a:solidFill>
                <a:schemeClr val="accent1"/>
              </a:solidFill>
            </a:endParaRPr>
          </a:p>
          <a:p>
            <a:pPr indent="-419100" lvl="0" marL="457200" rtl="0" algn="l">
              <a:spcBef>
                <a:spcPts val="0"/>
              </a:spcBef>
              <a:spcAft>
                <a:spcPts val="0"/>
              </a:spcAft>
              <a:buSzPts val="3000"/>
              <a:buChar char="●"/>
            </a:pPr>
            <a:r>
              <a:rPr lang="en"/>
              <a:t>Insurance</a:t>
            </a:r>
            <a:endParaRPr/>
          </a:p>
          <a:p>
            <a:pPr indent="-381000" lvl="1" marL="914400" rtl="0" algn="l">
              <a:spcBef>
                <a:spcPts val="0"/>
              </a:spcBef>
              <a:spcAft>
                <a:spcPts val="0"/>
              </a:spcAft>
              <a:buClr>
                <a:schemeClr val="accent1"/>
              </a:buClr>
              <a:buSzPts val="2400"/>
              <a:buChar char="○"/>
            </a:pPr>
            <a:r>
              <a:rPr lang="en">
                <a:solidFill>
                  <a:schemeClr val="accent1"/>
                </a:solidFill>
              </a:rPr>
              <a:t>Fraud detection in claim analysis</a:t>
            </a:r>
            <a:endParaRPr>
              <a:solidFill>
                <a:schemeClr val="accent1"/>
              </a:solidFill>
            </a:endParaRPr>
          </a:p>
          <a:p>
            <a:pPr indent="-381000" lvl="1" marL="914400" rtl="0" algn="l">
              <a:spcBef>
                <a:spcPts val="0"/>
              </a:spcBef>
              <a:spcAft>
                <a:spcPts val="0"/>
              </a:spcAft>
              <a:buClr>
                <a:schemeClr val="accent1"/>
              </a:buClr>
              <a:buSzPts val="2400"/>
              <a:buChar char="○"/>
            </a:pPr>
            <a:r>
              <a:rPr lang="en">
                <a:solidFill>
                  <a:schemeClr val="accent1"/>
                </a:solidFill>
              </a:rPr>
              <a:t>Insurance risk of customers</a:t>
            </a:r>
            <a:endParaRPr>
              <a:solidFill>
                <a:schemeClr val="accent1"/>
              </a:solidFill>
            </a:endParaRPr>
          </a:p>
        </p:txBody>
      </p:sp>
      <p:sp>
        <p:nvSpPr>
          <p:cNvPr id="213" name="Google Shape;213;p3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893700" y="2059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Applications	</a:t>
            </a:r>
            <a:endParaRPr/>
          </a:p>
        </p:txBody>
      </p:sp>
      <p:sp>
        <p:nvSpPr>
          <p:cNvPr id="219" name="Google Shape;219;p35"/>
          <p:cNvSpPr txBox="1"/>
          <p:nvPr>
            <p:ph idx="1" type="body"/>
          </p:nvPr>
        </p:nvSpPr>
        <p:spPr>
          <a:xfrm>
            <a:off x="893700" y="1063400"/>
            <a:ext cx="7536000" cy="38625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677480"/>
              </a:buClr>
              <a:buSzPts val="3000"/>
              <a:buFont typeface="Lato"/>
              <a:buChar char="●"/>
            </a:pPr>
            <a:r>
              <a:rPr lang="en"/>
              <a:t>Publication</a:t>
            </a:r>
            <a:endParaRPr/>
          </a:p>
          <a:p>
            <a:pPr indent="-381000" lvl="1" marL="914400" marR="0" rtl="0" algn="l">
              <a:lnSpc>
                <a:spcPct val="100000"/>
              </a:lnSpc>
              <a:spcBef>
                <a:spcPts val="0"/>
              </a:spcBef>
              <a:spcAft>
                <a:spcPts val="0"/>
              </a:spcAft>
              <a:buClr>
                <a:schemeClr val="accent1"/>
              </a:buClr>
              <a:buSzPts val="2400"/>
              <a:buChar char="○"/>
            </a:pPr>
            <a:r>
              <a:rPr lang="en">
                <a:solidFill>
                  <a:schemeClr val="accent1"/>
                </a:solidFill>
              </a:rPr>
              <a:t>Auto-categorizing news based on their content</a:t>
            </a:r>
            <a:endParaRPr>
              <a:solidFill>
                <a:schemeClr val="accent1"/>
              </a:solidFill>
            </a:endParaRPr>
          </a:p>
          <a:p>
            <a:pPr indent="-381000" lvl="1" marL="914400" marR="0" rtl="0" algn="l">
              <a:lnSpc>
                <a:spcPct val="100000"/>
              </a:lnSpc>
              <a:spcBef>
                <a:spcPts val="0"/>
              </a:spcBef>
              <a:spcAft>
                <a:spcPts val="0"/>
              </a:spcAft>
              <a:buClr>
                <a:schemeClr val="accent1"/>
              </a:buClr>
              <a:buSzPts val="2400"/>
              <a:buChar char="○"/>
            </a:pPr>
            <a:r>
              <a:rPr lang="en">
                <a:solidFill>
                  <a:schemeClr val="accent1"/>
                </a:solidFill>
              </a:rPr>
              <a:t>Recommending similar news articles</a:t>
            </a:r>
            <a:endParaRPr>
              <a:solidFill>
                <a:schemeClr val="accent1"/>
              </a:solidFill>
            </a:endParaRPr>
          </a:p>
          <a:p>
            <a:pPr indent="-419100" lvl="0" marL="457200" marR="0" rtl="0" algn="l">
              <a:lnSpc>
                <a:spcPct val="100000"/>
              </a:lnSpc>
              <a:spcBef>
                <a:spcPts val="0"/>
              </a:spcBef>
              <a:spcAft>
                <a:spcPts val="0"/>
              </a:spcAft>
              <a:buSzPts val="3000"/>
              <a:buChar char="●"/>
            </a:pPr>
            <a:r>
              <a:rPr lang="en"/>
              <a:t>Medicine</a:t>
            </a:r>
            <a:endParaRPr/>
          </a:p>
          <a:p>
            <a:pPr indent="-381000" lvl="1" marL="914400" marR="0" rtl="0" algn="l">
              <a:lnSpc>
                <a:spcPct val="100000"/>
              </a:lnSpc>
              <a:spcBef>
                <a:spcPts val="0"/>
              </a:spcBef>
              <a:spcAft>
                <a:spcPts val="0"/>
              </a:spcAft>
              <a:buClr>
                <a:schemeClr val="accent1"/>
              </a:buClr>
              <a:buSzPts val="2400"/>
              <a:buChar char="○"/>
            </a:pPr>
            <a:r>
              <a:rPr lang="en">
                <a:solidFill>
                  <a:schemeClr val="accent1"/>
                </a:solidFill>
              </a:rPr>
              <a:t>Categorizing patient behavior</a:t>
            </a:r>
            <a:endParaRPr>
              <a:solidFill>
                <a:schemeClr val="accent1"/>
              </a:solidFill>
            </a:endParaRPr>
          </a:p>
          <a:p>
            <a:pPr indent="-419100" lvl="0" marL="457200" marR="0" rtl="0" algn="l">
              <a:lnSpc>
                <a:spcPct val="100000"/>
              </a:lnSpc>
              <a:spcBef>
                <a:spcPts val="0"/>
              </a:spcBef>
              <a:spcAft>
                <a:spcPts val="0"/>
              </a:spcAft>
              <a:buSzPts val="3000"/>
              <a:buChar char="●"/>
            </a:pPr>
            <a:r>
              <a:rPr lang="en"/>
              <a:t>Biology</a:t>
            </a:r>
            <a:endParaRPr/>
          </a:p>
          <a:p>
            <a:pPr indent="-381000" lvl="1" marL="914400" marR="0" rtl="0" algn="l">
              <a:lnSpc>
                <a:spcPct val="100000"/>
              </a:lnSpc>
              <a:spcBef>
                <a:spcPts val="0"/>
              </a:spcBef>
              <a:spcAft>
                <a:spcPts val="0"/>
              </a:spcAft>
              <a:buClr>
                <a:schemeClr val="accent1"/>
              </a:buClr>
              <a:buSzPts val="2400"/>
              <a:buChar char="○"/>
            </a:pPr>
            <a:r>
              <a:rPr lang="en">
                <a:solidFill>
                  <a:schemeClr val="accent1"/>
                </a:solidFill>
              </a:rPr>
              <a:t>Clustering genetic markers to identify family ties</a:t>
            </a:r>
            <a:endParaRPr>
              <a:solidFill>
                <a:schemeClr val="accent1"/>
              </a:solidFill>
            </a:endParaRPr>
          </a:p>
        </p:txBody>
      </p:sp>
      <p:sp>
        <p:nvSpPr>
          <p:cNvPr id="220" name="Google Shape;220;p3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